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78984"/>
  </p:normalViewPr>
  <p:slideViewPr>
    <p:cSldViewPr snapToGrid="0" snapToObjects="1">
      <p:cViewPr varScale="1">
        <p:scale>
          <a:sx n="99" d="100"/>
          <a:sy n="99" d="100"/>
        </p:scale>
        <p:origin x="576" y="168"/>
      </p:cViewPr>
      <p:guideLst/>
    </p:cSldViewPr>
  </p:slideViewPr>
  <p:notesTextViewPr>
    <p:cViewPr>
      <p:scale>
        <a:sx n="30" d="100"/>
        <a:sy n="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7023-E81F-454D-9585-64538B93B962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69E3E-C97E-8D4D-9681-723DA908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3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69E3E-C97E-8D4D-9681-723DA908BE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2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69E3E-C97E-8D4D-9681-723DA908BE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69E3E-C97E-8D4D-9681-723DA908BE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69E3E-C97E-8D4D-9681-723DA908BE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2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69E3E-C97E-8D4D-9681-723DA908BE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6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69E3E-C97E-8D4D-9681-723DA908BE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1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69E3E-C97E-8D4D-9681-723DA908BE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69E3E-C97E-8D4D-9681-723DA908BE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109B-257B-9E4E-80BA-12FE82965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34141-7F5C-4847-8D5D-3F9D32F7D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F78E7-BE64-B446-B107-AA569DA5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B5295-C9B3-AA45-A0EE-C3ACAE56111D}" type="datetime1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5E2F9-602E-8146-9A1F-DF82CF63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7625"/>
            <a:ext cx="4114800" cy="365125"/>
          </a:xfrm>
        </p:spPr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047E-1BCE-3B49-8244-C3BD21BB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7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5637-CCB9-5E44-9908-65AC5D15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E7858-62AD-3641-AC23-E7971934D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B7DA-3A54-2547-87F1-F069BBCD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EBE19B-D924-704C-AEF8-6963B3B00A10}" type="datetime1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65EF-4A4B-E141-ADEF-CEF8C434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8E827-CB1E-0948-BB3E-28C19905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73A2F6-1846-CB42-B8D9-B3EA11530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33BA7-9F6B-2547-9747-8500DBC0B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337-9780-0A45-9755-432F1883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0FC37F-1FCA-FC4F-B3E3-CEF4B60F5C83}" type="datetime1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2C578-418F-8C44-9EFF-702B047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CD5-C789-CC4E-993D-044C00B1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C752-09FD-EC42-B0C6-3CE5AC25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B2FA4-AFE6-2C4F-AA10-487D3C937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109B6-AB87-2A45-9B61-338DE864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D4F9C-BC46-B049-96F2-270D96CDE64B}" type="datetime1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6D690-5849-5D44-8BE0-6CF2B4F0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441E-3235-8846-95B4-50F8007F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D6EB-0BB7-9245-B89F-9564C9A7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76651-5349-6D4A-AA54-75A1954A5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8CB4-DBB2-7746-90EC-4879B8E4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DE951-EDEC-3644-ABA0-529465F72161}" type="datetime1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21765-7706-6E4D-B64D-88D7E7AF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F1B1-4991-0541-873F-7F4D9B0A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0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A888-4C86-F041-8F54-D0EE48D4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F65D-03C6-724A-91F6-D5020C9CA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21E6A-F68C-BB40-B7CF-B44C24E9C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A47D3-AAE5-CE47-BBB7-2FA23017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AE7AC-0CB9-B54F-B894-D7F4AC3290A9}" type="datetime1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E0E43-6A1A-9746-891D-74BD2BD2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1E113-F354-2543-BB5E-5BF4EFC2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8628-39ED-6840-BF5E-06ECCA25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7207D-6AE0-3140-A493-B4D3DBFB5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F55E8-0931-C14C-8231-733B74A98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753E6-CA3E-9643-8D57-47D28F94A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E0CBF-9583-F04F-BE20-9A22E89F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2AA73-314F-C443-AA90-33C6E77A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1EC7-387B-D54C-BAA0-F9C9577F5145}" type="datetime1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06792-EBA6-1A40-8E6C-CE09BCB1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120F5-A203-A04C-B750-43CAB7AB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3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0478-000D-D244-8DA5-E93DC9F2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AD2C9-BE4E-0240-84C9-8F3AC03D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D5099-14BB-FC46-8EC9-80CB12572F2E}" type="datetime1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0AC61-A43A-0B48-B5A1-0BF66742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83500-A401-2747-88BF-59857E07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B139B-05F0-B846-89CA-52708D60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5E34D7-CAF6-B44C-85F1-BDE283EA4703}" type="datetime1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631C5-2466-8C48-9A67-D77BBBCF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6CAFF-884A-1F4C-943D-1F83A67E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C078-3C4E-5C47-B230-BBFCECE7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9088-870F-6A4B-8B8C-6163017E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6E68D-55B1-E743-BF93-CD72F575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F63C2-DBA9-FE42-8E87-564D648B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9EBCA-235C-4A4A-979B-9B075994D2ED}" type="datetime1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3D19C-884F-7D4A-A956-F30075DB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1E30E-A0C0-354B-928A-92E4DD35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51A6-AF51-574B-A66D-B7ED66E4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48DDF-401E-A341-92A5-645A24E29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63836-C198-8546-B177-DD102ABBE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287E2-F43D-B94B-848B-5A1C9FC0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B35E3-AF66-F34A-A24F-43967C23C94E}" type="datetime1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EA911-D587-DD44-A931-81F41930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00019-80E5-B648-9513-14A71DBC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D2D769-ADE4-6045-B4D6-DEF67D99722C}"/>
              </a:ext>
            </a:extLst>
          </p:cNvPr>
          <p:cNvSpPr/>
          <p:nvPr userDrawn="1"/>
        </p:nvSpPr>
        <p:spPr>
          <a:xfrm>
            <a:off x="0" y="6311900"/>
            <a:ext cx="12192001" cy="546100"/>
          </a:xfrm>
          <a:prstGeom prst="rect">
            <a:avLst/>
          </a:prstGeom>
          <a:solidFill>
            <a:srgbClr val="FF902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92470-9C98-7948-8574-F82E5DAE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E7BD8-8B81-094F-B55E-39CB17E5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9F6F-521C-0B4F-991F-5FAF05897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9823" y="6397625"/>
            <a:ext cx="44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Workshop on Buffer Sizing, 12/3/2019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EA30D-8F3F-6D45-A7B0-52DD839E1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9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10D542A6-3A71-914F-8BE1-FC3911FB58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“princeton university logo”的图片搜索结果">
            <a:extLst>
              <a:ext uri="{FF2B5EF4-FFF2-40B4-BE49-F238E27FC236}">
                <a16:creationId xmlns:a16="http://schemas.microsoft.com/office/drawing/2014/main" id="{58085DEC-1448-D348-9F3F-B4151938BE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83" b="79756" l="133" r="100000">
                        <a14:foregroundMark x1="8133" y1="36829" x2="20267" y2="36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1" r="499" b="20527"/>
          <a:stretch/>
        </p:blipFill>
        <p:spPr bwMode="auto">
          <a:xfrm>
            <a:off x="73187" y="6100078"/>
            <a:ext cx="2196937" cy="7120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7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m/url?sa=i&amp;rct=j&amp;q=&amp;esrc=s&amp;source=images&amp;cd=&amp;ved=2ahUKEwj8kdCN1_XlAhVFrZ4KHV4VD34QjRx6BAgBEAQ&amp;url=https%3A%2F%2Fgithub.com%2Fp4lang&amp;psig=AOvVaw2L16aZZTsUK40fZYLc2i-V&amp;ust=15742324743930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933B-CE0B-8444-8337-40164A221C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Fine-grained</a:t>
            </a:r>
            <a:r>
              <a:rPr lang="zh-CN" altLang="en-US" sz="4800" dirty="0"/>
              <a:t> </a:t>
            </a:r>
            <a:r>
              <a:rPr lang="en-US" sz="4800" dirty="0"/>
              <a:t>queu</a:t>
            </a:r>
            <a:r>
              <a:rPr lang="en-US" altLang="zh-CN" sz="4800" dirty="0"/>
              <a:t>e</a:t>
            </a:r>
            <a:r>
              <a:rPr lang="zh-CN" altLang="en-US" sz="4800" dirty="0"/>
              <a:t> </a:t>
            </a:r>
            <a:r>
              <a:rPr lang="en-US" altLang="zh-CN" sz="4800" dirty="0"/>
              <a:t>measurement</a:t>
            </a:r>
            <a:r>
              <a:rPr lang="en-US" sz="4800" dirty="0"/>
              <a:t> via </a:t>
            </a:r>
            <a:r>
              <a:rPr lang="en-US" sz="4800" b="1" dirty="0"/>
              <a:t>tapping</a:t>
            </a:r>
            <a:r>
              <a:rPr lang="en-US" sz="4800" dirty="0"/>
              <a:t>: an experience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789EB-7BEF-D54B-84FE-62EDC2F7E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9465"/>
            <a:ext cx="9144000" cy="560888"/>
          </a:xfrm>
        </p:spPr>
        <p:txBody>
          <a:bodyPr/>
          <a:lstStyle/>
          <a:p>
            <a:r>
              <a:rPr lang="en-US" dirty="0"/>
              <a:t>Princeton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E6B95-A345-734C-8688-E76BB3E1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0AC6B-06B3-4942-9CC5-FE31C866ED4C}"/>
              </a:ext>
            </a:extLst>
          </p:cNvPr>
          <p:cNvGrpSpPr/>
          <p:nvPr/>
        </p:nvGrpSpPr>
        <p:grpSpPr>
          <a:xfrm>
            <a:off x="2802355" y="3909209"/>
            <a:ext cx="6587289" cy="707887"/>
            <a:chOff x="2528637" y="3596052"/>
            <a:chExt cx="6587289" cy="7078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36A904-1D5A-7A42-A96C-5E1E4B887508}"/>
                </a:ext>
              </a:extLst>
            </p:cNvPr>
            <p:cNvSpPr txBox="1"/>
            <p:nvPr/>
          </p:nvSpPr>
          <p:spPr>
            <a:xfrm>
              <a:off x="2528637" y="3596053"/>
              <a:ext cx="30199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/>
                <a:t>Xiaoqi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Chen</a:t>
              </a:r>
              <a:endParaRPr lang="en-US" altLang="zh-CN" dirty="0"/>
            </a:p>
            <a:p>
              <a:pPr algn="ctr"/>
              <a:r>
                <a:rPr lang="en-US" altLang="zh-CN" sz="1600" dirty="0"/>
                <a:t>Department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of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Computer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Science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EF2856-8BE8-B944-A63C-008A4C2EB519}"/>
                </a:ext>
              </a:extLst>
            </p:cNvPr>
            <p:cNvSpPr txBox="1"/>
            <p:nvPr/>
          </p:nvSpPr>
          <p:spPr>
            <a:xfrm>
              <a:off x="6096000" y="3596052"/>
              <a:ext cx="30199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Hyojoon</a:t>
              </a:r>
              <a:r>
                <a:rPr lang="en-US" sz="2400" dirty="0"/>
                <a:t> Kim</a:t>
              </a:r>
              <a:endParaRPr lang="en-US" altLang="zh-CN" dirty="0"/>
            </a:p>
            <a:p>
              <a:pPr algn="ctr"/>
              <a:r>
                <a:rPr lang="en-US" altLang="zh-CN" sz="1600" dirty="0"/>
                <a:t>Office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of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Information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Technology</a:t>
              </a:r>
              <a:endParaRPr lang="en-US" sz="1600" dirty="0"/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6D1DBA-0E23-6144-A56E-A59B5E5B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0530" y="6397624"/>
            <a:ext cx="4790940" cy="365125"/>
          </a:xfrm>
        </p:spPr>
        <p:txBody>
          <a:bodyPr/>
          <a:lstStyle/>
          <a:p>
            <a:r>
              <a:rPr lang="en-US" dirty="0"/>
              <a:t>Workshop on Buffer Sizing, 12/3/2019</a:t>
            </a:r>
          </a:p>
        </p:txBody>
      </p:sp>
    </p:spTree>
    <p:extLst>
      <p:ext uri="{BB962C8B-B14F-4D97-AF65-F5344CB8AC3E}">
        <p14:creationId xmlns:p14="http://schemas.microsoft.com/office/powerpoint/2010/main" val="217355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6B4A-69A3-B246-A788-BA67CD77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drops, low link utilization…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3DF3B-7A54-D040-955D-743A81BB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/>
              <a:t>Princeton</a:t>
            </a:r>
            <a:r>
              <a:rPr lang="zh-CN" altLang="en-US" dirty="0"/>
              <a:t> </a:t>
            </a:r>
            <a:r>
              <a:rPr lang="en-US" altLang="zh-CN" dirty="0"/>
              <a:t>campus</a:t>
            </a:r>
            <a:r>
              <a:rPr lang="zh-CN" altLang="en-US" dirty="0"/>
              <a:t> </a:t>
            </a:r>
            <a:r>
              <a:rPr lang="en-US" altLang="zh-CN" dirty="0"/>
              <a:t>network:</a:t>
            </a:r>
            <a:r>
              <a:rPr lang="zh-CN" altLang="en-US" dirty="0"/>
              <a:t> </a:t>
            </a:r>
            <a:r>
              <a:rPr lang="en-US" altLang="zh-CN" dirty="0"/>
              <a:t>100G</a:t>
            </a:r>
            <a:r>
              <a:rPr lang="zh-CN" altLang="en-US" dirty="0"/>
              <a:t> </a:t>
            </a:r>
            <a:r>
              <a:rPr lang="en-US" altLang="zh-CN" dirty="0"/>
              <a:t>peering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Internet2/</a:t>
            </a:r>
            <a:r>
              <a:rPr lang="en-US" altLang="zh-CN" dirty="0" err="1"/>
              <a:t>ESNet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“Problematic”</a:t>
            </a:r>
            <a:r>
              <a:rPr lang="zh-CN" altLang="en-US" dirty="0"/>
              <a:t> </a:t>
            </a:r>
            <a:r>
              <a:rPr lang="en-US" altLang="zh-CN" dirty="0"/>
              <a:t>queuing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border</a:t>
            </a:r>
            <a:r>
              <a:rPr lang="zh-CN" altLang="en-US" dirty="0"/>
              <a:t> </a:t>
            </a:r>
            <a:r>
              <a:rPr lang="en-US" altLang="zh-CN" dirty="0"/>
              <a:t>switch: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Upstream</a:t>
            </a:r>
            <a:r>
              <a:rPr lang="zh-CN" altLang="en-US" dirty="0"/>
              <a:t> </a:t>
            </a:r>
            <a:r>
              <a:rPr lang="en-US" altLang="zh-CN" dirty="0"/>
              <a:t>100G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Internet2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Downstream</a:t>
            </a:r>
            <a:r>
              <a:rPr lang="zh-CN" altLang="en-US" dirty="0"/>
              <a:t> </a:t>
            </a:r>
            <a:r>
              <a:rPr lang="en-US" altLang="zh-CN" dirty="0"/>
              <a:t>8x10G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pPr lvl="1"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High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drop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count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particular</a:t>
            </a:r>
            <a:r>
              <a:rPr lang="zh-CN" altLang="en-US" dirty="0"/>
              <a:t> </a:t>
            </a:r>
            <a:r>
              <a:rPr lang="en-US" altLang="zh-CN" dirty="0"/>
              <a:t>port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utilization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B050"/>
                </a:solidFill>
              </a:rPr>
              <a:t>&lt;20%</a:t>
            </a:r>
            <a:r>
              <a:rPr lang="zh-CN" altLang="en-US" b="1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port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happened?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2F801-0615-8744-96B9-B5FDCC381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56" t="21404"/>
          <a:stretch/>
        </p:blipFill>
        <p:spPr>
          <a:xfrm>
            <a:off x="12192000" y="2755900"/>
            <a:ext cx="2781300" cy="4102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C74FD-A597-F940-AF1E-CABE28E8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 on Buffer Sizing, 12/3/2019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ECDE8-6921-9847-8B1B-C7123734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2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CA083D-B838-6640-9932-5546ED195752}"/>
              </a:ext>
            </a:extLst>
          </p:cNvPr>
          <p:cNvGrpSpPr/>
          <p:nvPr/>
        </p:nvGrpSpPr>
        <p:grpSpPr>
          <a:xfrm>
            <a:off x="8153402" y="2670106"/>
            <a:ext cx="3631752" cy="3254177"/>
            <a:chOff x="9680642" y="2334276"/>
            <a:chExt cx="2417295" cy="2062343"/>
          </a:xfrm>
        </p:grpSpPr>
        <p:pic>
          <p:nvPicPr>
            <p:cNvPr id="8" name="Picture 2" descr="http://www.clker.com/cliparts/y/g/m/i/k/E/switch-hi.png">
              <a:extLst>
                <a:ext uri="{FF2B5EF4-FFF2-40B4-BE49-F238E27FC236}">
                  <a16:creationId xmlns:a16="http://schemas.microsoft.com/office/drawing/2014/main" id="{24D39B2A-9056-4741-9874-272C6B3D1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4966" y="3065131"/>
              <a:ext cx="1764377" cy="77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BBB35301-B576-8448-9547-2DC17483197A}"/>
                </a:ext>
              </a:extLst>
            </p:cNvPr>
            <p:cNvSpPr/>
            <p:nvPr/>
          </p:nvSpPr>
          <p:spPr>
            <a:xfrm>
              <a:off x="9680642" y="2334276"/>
              <a:ext cx="2304245" cy="523114"/>
            </a:xfrm>
            <a:prstGeom prst="cloudCallout">
              <a:avLst>
                <a:gd name="adj1" fmla="val 3201"/>
                <a:gd name="adj2" fmla="val 3163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Internet2</a:t>
              </a:r>
              <a:endParaRPr lang="en-US" dirty="0"/>
            </a:p>
          </p:txBody>
        </p:sp>
        <p:sp>
          <p:nvSpPr>
            <p:cNvPr id="9" name="Up-Down Arrow 8">
              <a:extLst>
                <a:ext uri="{FF2B5EF4-FFF2-40B4-BE49-F238E27FC236}">
                  <a16:creationId xmlns:a16="http://schemas.microsoft.com/office/drawing/2014/main" id="{85080070-3068-4B42-8332-53CA69640798}"/>
                </a:ext>
              </a:extLst>
            </p:cNvPr>
            <p:cNvSpPr/>
            <p:nvPr/>
          </p:nvSpPr>
          <p:spPr>
            <a:xfrm>
              <a:off x="10691096" y="2769708"/>
              <a:ext cx="283335" cy="38496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-Down Arrow 9">
              <a:extLst>
                <a:ext uri="{FF2B5EF4-FFF2-40B4-BE49-F238E27FC236}">
                  <a16:creationId xmlns:a16="http://schemas.microsoft.com/office/drawing/2014/main" id="{E08E18B9-44F0-664C-B316-75A8EBEF1BE3}"/>
                </a:ext>
              </a:extLst>
            </p:cNvPr>
            <p:cNvSpPr/>
            <p:nvPr/>
          </p:nvSpPr>
          <p:spPr>
            <a:xfrm>
              <a:off x="10000835" y="3677153"/>
              <a:ext cx="283335" cy="38496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-Down Arrow 10">
              <a:extLst>
                <a:ext uri="{FF2B5EF4-FFF2-40B4-BE49-F238E27FC236}">
                  <a16:creationId xmlns:a16="http://schemas.microsoft.com/office/drawing/2014/main" id="{4E6CB3D3-D194-A948-8B78-728058112171}"/>
                </a:ext>
              </a:extLst>
            </p:cNvPr>
            <p:cNvSpPr/>
            <p:nvPr/>
          </p:nvSpPr>
          <p:spPr>
            <a:xfrm>
              <a:off x="10365468" y="3677153"/>
              <a:ext cx="283335" cy="384966"/>
            </a:xfrm>
            <a:prstGeom prst="upDownArrow">
              <a:avLst/>
            </a:prstGeom>
            <a:gradFill>
              <a:gsLst>
                <a:gs pos="70992">
                  <a:schemeClr val="accent2">
                    <a:lumMod val="60000"/>
                    <a:lumOff val="40000"/>
                  </a:schemeClr>
                </a:gs>
                <a:gs pos="100000">
                  <a:srgbClr val="FF0000"/>
                </a:gs>
                <a:gs pos="44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>
              <a:extLst>
                <a:ext uri="{FF2B5EF4-FFF2-40B4-BE49-F238E27FC236}">
                  <a16:creationId xmlns:a16="http://schemas.microsoft.com/office/drawing/2014/main" id="{45C448E2-5AC1-5C4E-A53F-651DA5C4DE92}"/>
                </a:ext>
              </a:extLst>
            </p:cNvPr>
            <p:cNvSpPr/>
            <p:nvPr/>
          </p:nvSpPr>
          <p:spPr>
            <a:xfrm>
              <a:off x="11070465" y="3703006"/>
              <a:ext cx="283335" cy="38496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" descr="Free Clipart: Simple computer icon | klaasdc">
              <a:extLst>
                <a:ext uri="{FF2B5EF4-FFF2-40B4-BE49-F238E27FC236}">
                  <a16:creationId xmlns:a16="http://schemas.microsoft.com/office/drawing/2014/main" id="{7B6EDF1E-6622-E94F-9C11-05B86C407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607" y="4087972"/>
              <a:ext cx="373790" cy="30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" descr="Free Clipart: Simple computer icon | klaasdc">
              <a:extLst>
                <a:ext uri="{FF2B5EF4-FFF2-40B4-BE49-F238E27FC236}">
                  <a16:creationId xmlns:a16="http://schemas.microsoft.com/office/drawing/2014/main" id="{DE1E9B4D-AC00-0C4F-9965-A2207EBBF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7306" y="4087972"/>
              <a:ext cx="373790" cy="30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" descr="Free Clipart: Simple computer icon | klaasdc">
              <a:extLst>
                <a:ext uri="{FF2B5EF4-FFF2-40B4-BE49-F238E27FC236}">
                  <a16:creationId xmlns:a16="http://schemas.microsoft.com/office/drawing/2014/main" id="{50F6BE22-3D11-9B47-BCAB-BDCA3CD7F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5237" y="4088709"/>
              <a:ext cx="373790" cy="30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18A7C-8335-7D4E-9642-3A9305A235DF}"/>
                </a:ext>
              </a:extLst>
            </p:cNvPr>
            <p:cNvSpPr txBox="1"/>
            <p:nvPr/>
          </p:nvSpPr>
          <p:spPr>
            <a:xfrm>
              <a:off x="10677317" y="3816628"/>
              <a:ext cx="361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…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9EA72B-7A68-3D41-B2E1-7F901756E443}"/>
                </a:ext>
              </a:extLst>
            </p:cNvPr>
            <p:cNvSpPr txBox="1"/>
            <p:nvPr/>
          </p:nvSpPr>
          <p:spPr>
            <a:xfrm>
              <a:off x="10966299" y="2818708"/>
              <a:ext cx="761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100G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A44DA8-6511-804E-AB10-959CC3BD01A6}"/>
                </a:ext>
              </a:extLst>
            </p:cNvPr>
            <p:cNvSpPr txBox="1"/>
            <p:nvPr/>
          </p:nvSpPr>
          <p:spPr>
            <a:xfrm>
              <a:off x="11336757" y="3802872"/>
              <a:ext cx="761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5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DC76-EE48-3C46-BAC6-5C0B8AC1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Legacy</a:t>
            </a:r>
            <a:r>
              <a:rPr lang="zh-CN" altLang="en-US" dirty="0"/>
              <a:t> </a:t>
            </a:r>
            <a:r>
              <a:rPr lang="en-US" altLang="zh-CN" dirty="0"/>
              <a:t>switch:</a:t>
            </a:r>
            <a:r>
              <a:rPr lang="zh-CN" altLang="en-US" dirty="0"/>
              <a:t> </a:t>
            </a:r>
            <a:r>
              <a:rPr lang="en-US" altLang="zh-CN" dirty="0"/>
              <a:t>lack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visibility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8CBE-3E21-8246-8E3B-82182CEF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5975"/>
          </a:xfrm>
        </p:spPr>
        <p:txBody>
          <a:bodyPr>
            <a:normAutofit/>
          </a:bodyPr>
          <a:lstStyle/>
          <a:p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tools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SNMP)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1-minute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general,</a:t>
            </a:r>
            <a:r>
              <a:rPr lang="zh-CN" altLang="en-US" dirty="0"/>
              <a:t> </a:t>
            </a:r>
            <a:r>
              <a:rPr lang="en-US" altLang="zh-CN" dirty="0"/>
              <a:t>legacy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1-second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</a:p>
          <a:p>
            <a:pPr lvl="1"/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polling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“high</a:t>
            </a:r>
            <a:r>
              <a:rPr lang="zh-CN" altLang="en-US" dirty="0"/>
              <a:t> </a:t>
            </a:r>
            <a:r>
              <a:rPr lang="en-US" altLang="zh-CN" dirty="0"/>
              <a:t>watermark”</a:t>
            </a:r>
            <a:r>
              <a:rPr lang="zh-CN" altLang="en-US" dirty="0"/>
              <a:t> </a:t>
            </a:r>
            <a:r>
              <a:rPr lang="en-US" altLang="zh-CN" dirty="0"/>
              <a:t>(max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length)</a:t>
            </a:r>
            <a:r>
              <a:rPr lang="zh-CN" altLang="en-US" dirty="0"/>
              <a:t> </a:t>
            </a:r>
            <a:r>
              <a:rPr lang="en-US" altLang="zh-CN" dirty="0"/>
              <a:t>counter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bursts</a:t>
            </a:r>
            <a:r>
              <a:rPr lang="zh-CN" altLang="en-US" dirty="0"/>
              <a:t> </a:t>
            </a:r>
            <a:r>
              <a:rPr lang="en-US" altLang="zh-CN" dirty="0"/>
              <a:t>exist,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can’t</a:t>
            </a:r>
            <a:r>
              <a:rPr lang="zh-CN" altLang="en-US" dirty="0"/>
              <a:t> </a:t>
            </a:r>
            <a:r>
              <a:rPr lang="en-US" altLang="zh-CN" dirty="0"/>
              <a:t>analyze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CBB8DE-B3B2-8442-8EE1-E723FF0F2189}"/>
              </a:ext>
            </a:extLst>
          </p:cNvPr>
          <p:cNvGrpSpPr/>
          <p:nvPr/>
        </p:nvGrpSpPr>
        <p:grpSpPr>
          <a:xfrm>
            <a:off x="3347776" y="3336583"/>
            <a:ext cx="5496448" cy="2241308"/>
            <a:chOff x="6165918" y="2087730"/>
            <a:chExt cx="5768726" cy="23523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00021F-1FF9-ED49-8ACA-F60E3E8B3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99" t="13196" r="1518" b="27615"/>
            <a:stretch/>
          </p:blipFill>
          <p:spPr>
            <a:xfrm>
              <a:off x="6694570" y="2171523"/>
              <a:ext cx="5009108" cy="16913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23E015-DFE7-8047-A3AC-35361592E6BF}"/>
                </a:ext>
              </a:extLst>
            </p:cNvPr>
            <p:cNvSpPr txBox="1"/>
            <p:nvPr/>
          </p:nvSpPr>
          <p:spPr>
            <a:xfrm>
              <a:off x="6411688" y="2087730"/>
              <a:ext cx="47897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dirty="0">
                  <a:latin typeface="+mj-lt"/>
                </a:rPr>
                <a:t>5x</a:t>
              </a:r>
              <a:endParaRPr lang="en-US" dirty="0"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CA5357-2108-6648-BE28-CC5067A41C1A}"/>
                </a:ext>
              </a:extLst>
            </p:cNvPr>
            <p:cNvSpPr txBox="1"/>
            <p:nvPr/>
          </p:nvSpPr>
          <p:spPr>
            <a:xfrm>
              <a:off x="6411687" y="2704329"/>
              <a:ext cx="47897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dirty="0">
                  <a:latin typeface="+mj-lt"/>
                </a:rPr>
                <a:t>3x</a:t>
              </a:r>
              <a:endParaRPr lang="en-US" dirty="0"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56C098-6236-CD43-9D61-867B32AB2573}"/>
                </a:ext>
              </a:extLst>
            </p:cNvPr>
            <p:cNvSpPr txBox="1"/>
            <p:nvPr/>
          </p:nvSpPr>
          <p:spPr>
            <a:xfrm>
              <a:off x="6411687" y="3318087"/>
              <a:ext cx="47897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>
                  <a:latin typeface="+mj-lt"/>
                </a:rPr>
                <a:t>1x</a:t>
              </a:r>
              <a:endParaRPr lang="en-US" dirty="0"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BDDDA5-DF34-3A49-906E-D8092D6E4142}"/>
                </a:ext>
              </a:extLst>
            </p:cNvPr>
            <p:cNvSpPr txBox="1"/>
            <p:nvPr/>
          </p:nvSpPr>
          <p:spPr>
            <a:xfrm>
              <a:off x="6543478" y="3805496"/>
              <a:ext cx="1022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</a:rPr>
                <a:t>16:00:00</a:t>
              </a:r>
              <a:endParaRPr lang="en-US" dirty="0"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C0F6D7-A9A6-BC40-AFC4-B9AE0548544C}"/>
                </a:ext>
              </a:extLst>
            </p:cNvPr>
            <p:cNvSpPr txBox="1"/>
            <p:nvPr/>
          </p:nvSpPr>
          <p:spPr>
            <a:xfrm>
              <a:off x="7999836" y="3805496"/>
              <a:ext cx="1022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</a:rPr>
                <a:t>0:00:00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561A68-25F6-DC4D-8790-6ECD956F7F35}"/>
                </a:ext>
              </a:extLst>
            </p:cNvPr>
            <p:cNvSpPr txBox="1"/>
            <p:nvPr/>
          </p:nvSpPr>
          <p:spPr>
            <a:xfrm>
              <a:off x="9456193" y="3805496"/>
              <a:ext cx="1022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</a:rPr>
                <a:t>8:00:00</a:t>
              </a:r>
              <a:endParaRPr lang="en-US" dirty="0"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CC5206-48D0-3541-AACC-BB0A964416FC}"/>
                </a:ext>
              </a:extLst>
            </p:cNvPr>
            <p:cNvSpPr txBox="1"/>
            <p:nvPr/>
          </p:nvSpPr>
          <p:spPr>
            <a:xfrm>
              <a:off x="10912551" y="3805496"/>
              <a:ext cx="1022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</a:rPr>
                <a:t>16:00:00</a:t>
              </a:r>
              <a:endParaRPr lang="en-US" dirty="0"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900FAB-001C-D949-840B-7A6E2C5205E6}"/>
                </a:ext>
              </a:extLst>
            </p:cNvPr>
            <p:cNvSpPr txBox="1"/>
            <p:nvPr/>
          </p:nvSpPr>
          <p:spPr>
            <a:xfrm>
              <a:off x="8244841" y="4070734"/>
              <a:ext cx="198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</a:rPr>
                <a:t>Time</a:t>
              </a:r>
              <a:r>
                <a:rPr lang="zh-CN" altLang="en-US" dirty="0">
                  <a:latin typeface="+mj-lt"/>
                </a:rPr>
                <a:t> </a:t>
              </a:r>
              <a:r>
                <a:rPr lang="en-US" altLang="zh-CN" dirty="0">
                  <a:latin typeface="+mj-lt"/>
                </a:rPr>
                <a:t>in</a:t>
              </a:r>
              <a:r>
                <a:rPr lang="zh-CN" altLang="en-US" dirty="0">
                  <a:latin typeface="+mj-lt"/>
                </a:rPr>
                <a:t> </a:t>
              </a:r>
              <a:r>
                <a:rPr lang="en-US" altLang="zh-CN" dirty="0">
                  <a:latin typeface="+mj-lt"/>
                </a:rPr>
                <a:t>day</a:t>
              </a:r>
              <a:r>
                <a:rPr lang="zh-CN" altLang="en-US" dirty="0">
                  <a:latin typeface="+mj-lt"/>
                </a:rPr>
                <a:t> </a:t>
              </a:r>
              <a:r>
                <a:rPr lang="en-US" altLang="zh-CN" dirty="0">
                  <a:latin typeface="+mj-lt"/>
                </a:rPr>
                <a:t>(24h)</a:t>
              </a:r>
              <a:endParaRPr lang="en-US" dirty="0"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14D831-AE93-AA45-A526-9C5A3E1CD96C}"/>
                </a:ext>
              </a:extLst>
            </p:cNvPr>
            <p:cNvSpPr txBox="1"/>
            <p:nvPr/>
          </p:nvSpPr>
          <p:spPr>
            <a:xfrm rot="16200000">
              <a:off x="5504912" y="2832529"/>
              <a:ext cx="1691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</a:rPr>
                <a:t>Queue</a:t>
              </a:r>
              <a:r>
                <a:rPr lang="zh-CN" altLang="en-US" dirty="0">
                  <a:latin typeface="+mj-lt"/>
                </a:rPr>
                <a:t> </a:t>
              </a:r>
              <a:r>
                <a:rPr lang="en-US" altLang="zh-CN" dirty="0">
                  <a:latin typeface="+mj-lt"/>
                </a:rPr>
                <a:t>Length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1976D5F-C45F-D74A-AB42-46AF2147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C8E4460-2C2A-8949-9803-29C74395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33B3-5793-394E-8265-EF9470D9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Offline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33F7-71F3-FB4B-AFD9-C1D2AF18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99435" cy="3834395"/>
          </a:xfrm>
        </p:spPr>
        <p:txBody>
          <a:bodyPr>
            <a:normAutofit/>
          </a:bodyPr>
          <a:lstStyle/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b="1" dirty="0"/>
              <a:t>tap</a:t>
            </a:r>
            <a:r>
              <a:rPr lang="zh-CN" altLang="en-US" b="1" dirty="0"/>
              <a:t> </a:t>
            </a:r>
            <a:r>
              <a:rPr lang="en-US" altLang="zh-CN" b="1" dirty="0"/>
              <a:t>traffic</a:t>
            </a:r>
            <a:r>
              <a:rPr lang="zh-CN" altLang="en-US" b="1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analyze</a:t>
            </a:r>
            <a:r>
              <a:rPr lang="zh-CN" altLang="en-US" dirty="0"/>
              <a:t> </a:t>
            </a:r>
            <a:r>
              <a:rPr lang="en-US" altLang="zh-CN" dirty="0"/>
              <a:t>queuing,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links</a:t>
            </a:r>
            <a:r>
              <a:rPr lang="zh-CN" altLang="en-US" dirty="0"/>
              <a:t> </a:t>
            </a:r>
            <a:r>
              <a:rPr lang="en-US" altLang="zh-CN" dirty="0"/>
              <a:t>today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b="1" dirty="0"/>
              <a:t>100G</a:t>
            </a:r>
            <a:r>
              <a:rPr lang="en-US" altLang="zh-CN" dirty="0"/>
              <a:t>?</a:t>
            </a:r>
          </a:p>
          <a:p>
            <a:r>
              <a:rPr lang="en-US" altLang="zh-CN" dirty="0"/>
              <a:t>Yes!</a:t>
            </a:r>
          </a:p>
          <a:p>
            <a:pPr lvl="1"/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smart</a:t>
            </a:r>
            <a:r>
              <a:rPr lang="zh-CN" altLang="en-US" dirty="0"/>
              <a:t> </a:t>
            </a:r>
            <a:r>
              <a:rPr lang="en-US" altLang="zh-CN" dirty="0"/>
              <a:t>NIC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</a:p>
          <a:p>
            <a:pPr lvl="1"/>
            <a:r>
              <a:rPr lang="en-US" altLang="zh-CN" dirty="0"/>
              <a:t>Tap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ingress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egress</a:t>
            </a:r>
            <a:r>
              <a:rPr lang="zh-CN" altLang="en-US" dirty="0"/>
              <a:t> </a:t>
            </a:r>
            <a:r>
              <a:rPr lang="en-US" altLang="zh-CN" dirty="0"/>
              <a:t>port</a:t>
            </a:r>
          </a:p>
          <a:p>
            <a:pPr lvl="1"/>
            <a:r>
              <a:rPr lang="en-US" altLang="zh-CN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invariant</a:t>
            </a:r>
            <a:r>
              <a:rPr lang="zh-CN" altLang="en-US" dirty="0"/>
              <a:t> </a:t>
            </a:r>
            <a:r>
              <a:rPr lang="en-US" altLang="zh-CN" dirty="0"/>
              <a:t>signature</a:t>
            </a:r>
            <a:r>
              <a:rPr lang="zh-CN" altLang="en-US" baseline="30000" dirty="0">
                <a:solidFill>
                  <a:srgbClr val="FF0000"/>
                </a:solidFill>
              </a:rPr>
              <a:t>*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packet’s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appearances</a:t>
            </a:r>
            <a:endParaRPr lang="en-US" altLang="zh-CN" baseline="30000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b="1" dirty="0"/>
              <a:t>queuing</a:t>
            </a:r>
            <a:r>
              <a:rPr lang="zh-CN" altLang="en-US" b="1" dirty="0"/>
              <a:t> </a:t>
            </a:r>
            <a:r>
              <a:rPr lang="en-US" altLang="zh-CN" b="1" dirty="0"/>
              <a:t>delay</a:t>
            </a:r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b="1" dirty="0"/>
              <a:t>delay</a:t>
            </a:r>
            <a:r>
              <a:rPr lang="zh-CN" altLang="en-US" b="1" dirty="0"/>
              <a:t> </a:t>
            </a:r>
            <a:r>
              <a:rPr lang="en-US" altLang="zh-CN" b="1" dirty="0"/>
              <a:t>is</a:t>
            </a:r>
            <a:r>
              <a:rPr lang="zh-CN" altLang="en-US" b="1" dirty="0"/>
              <a:t> </a:t>
            </a:r>
            <a:r>
              <a:rPr lang="en-US" altLang="zh-CN" b="1" dirty="0"/>
              <a:t>high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analyze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report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552FA5-B89A-F740-8039-168394E79AE3}"/>
              </a:ext>
            </a:extLst>
          </p:cNvPr>
          <p:cNvGrpSpPr/>
          <p:nvPr/>
        </p:nvGrpSpPr>
        <p:grpSpPr>
          <a:xfrm>
            <a:off x="8571857" y="4008130"/>
            <a:ext cx="3550263" cy="1562116"/>
            <a:chOff x="7112428" y="3699625"/>
            <a:chExt cx="3550263" cy="1562116"/>
          </a:xfrm>
        </p:grpSpPr>
        <p:pic>
          <p:nvPicPr>
            <p:cNvPr id="5" name="Picture 2" descr="http://www.clker.com/cliparts/y/g/m/i/k/E/switch-hi.png">
              <a:extLst>
                <a:ext uri="{FF2B5EF4-FFF2-40B4-BE49-F238E27FC236}">
                  <a16:creationId xmlns:a16="http://schemas.microsoft.com/office/drawing/2014/main" id="{47C35DE3-B3D4-DA4F-A9A9-A7CF2AED0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428" y="3699625"/>
              <a:ext cx="3550263" cy="1562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“p4.org logo”的图片搜索结果">
              <a:hlinkClick r:id="rId4"/>
              <a:extLst>
                <a:ext uri="{FF2B5EF4-FFF2-40B4-BE49-F238E27FC236}">
                  <a16:creationId xmlns:a16="http://schemas.microsoft.com/office/drawing/2014/main" id="{DA3926C3-5822-544B-9F4C-3E5AFF22F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067" y="3763462"/>
              <a:ext cx="943816" cy="94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50E531-8BF9-F346-9653-23B48089D588}"/>
              </a:ext>
            </a:extLst>
          </p:cNvPr>
          <p:cNvGrpSpPr/>
          <p:nvPr/>
        </p:nvGrpSpPr>
        <p:grpSpPr>
          <a:xfrm>
            <a:off x="8098827" y="4107832"/>
            <a:ext cx="1213637" cy="1071895"/>
            <a:chOff x="7552727" y="4107832"/>
            <a:chExt cx="1213637" cy="1071895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40CBD569-28C8-2741-939D-B6491CFDDF8D}"/>
                </a:ext>
              </a:extLst>
            </p:cNvPr>
            <p:cNvSpPr/>
            <p:nvPr/>
          </p:nvSpPr>
          <p:spPr>
            <a:xfrm>
              <a:off x="7557158" y="4107832"/>
              <a:ext cx="1209206" cy="524655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Ingress</a:t>
              </a:r>
              <a:endParaRPr lang="en-US" dirty="0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0EA4B40A-C1AE-3A49-8642-CDF58A5AE5FF}"/>
                </a:ext>
              </a:extLst>
            </p:cNvPr>
            <p:cNvSpPr/>
            <p:nvPr/>
          </p:nvSpPr>
          <p:spPr>
            <a:xfrm>
              <a:off x="7552727" y="4384798"/>
              <a:ext cx="1209206" cy="524655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Ingress</a:t>
              </a:r>
              <a:endParaRPr lang="en-US" dirty="0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CB8E8C89-0B13-124A-9CF3-2CF1F44688E0}"/>
                </a:ext>
              </a:extLst>
            </p:cNvPr>
            <p:cNvSpPr/>
            <p:nvPr/>
          </p:nvSpPr>
          <p:spPr>
            <a:xfrm>
              <a:off x="7554844" y="4655072"/>
              <a:ext cx="1209206" cy="524655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Ingress</a:t>
              </a:r>
              <a:endParaRPr lang="en-US" dirty="0"/>
            </a:p>
          </p:txBody>
        </p:sp>
      </p:grpSp>
      <p:pic>
        <p:nvPicPr>
          <p:cNvPr id="11" name="Picture 2" descr="http://www.clker.com/cliparts/y/g/m/i/k/E/switch-hi.png">
            <a:extLst>
              <a:ext uri="{FF2B5EF4-FFF2-40B4-BE49-F238E27FC236}">
                <a16:creationId xmlns:a16="http://schemas.microsoft.com/office/drawing/2014/main" id="{A91907D9-2E47-8B4F-86F7-CD724686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29" y="1629556"/>
            <a:ext cx="3550263" cy="15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8373B9B-547C-B448-9F5A-277C3A0FE853}"/>
              </a:ext>
            </a:extLst>
          </p:cNvPr>
          <p:cNvSpPr/>
          <p:nvPr/>
        </p:nvSpPr>
        <p:spPr>
          <a:xfrm>
            <a:off x="6804779" y="1654197"/>
            <a:ext cx="1209206" cy="5246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Ingress</a:t>
            </a:r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D0FCCAC-C972-4E45-9C80-EC0E56F07279}"/>
              </a:ext>
            </a:extLst>
          </p:cNvPr>
          <p:cNvSpPr/>
          <p:nvPr/>
        </p:nvSpPr>
        <p:spPr>
          <a:xfrm>
            <a:off x="10926009" y="1654136"/>
            <a:ext cx="1209206" cy="5246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Egress</a:t>
            </a:r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A5C0F66-256B-6343-82E2-F4D04D9570D7}"/>
              </a:ext>
            </a:extLst>
          </p:cNvPr>
          <p:cNvSpPr/>
          <p:nvPr/>
        </p:nvSpPr>
        <p:spPr>
          <a:xfrm>
            <a:off x="6804779" y="2215609"/>
            <a:ext cx="1209206" cy="5246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Ingress</a:t>
            </a:r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8E3E463-3E76-FB43-BF27-1205C8012FF1}"/>
              </a:ext>
            </a:extLst>
          </p:cNvPr>
          <p:cNvSpPr/>
          <p:nvPr/>
        </p:nvSpPr>
        <p:spPr>
          <a:xfrm>
            <a:off x="10926009" y="2215609"/>
            <a:ext cx="1209206" cy="5246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Egress</a:t>
            </a:r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8F97FE1-40D9-9848-9555-5AF472785024}"/>
              </a:ext>
            </a:extLst>
          </p:cNvPr>
          <p:cNvSpPr/>
          <p:nvPr/>
        </p:nvSpPr>
        <p:spPr>
          <a:xfrm>
            <a:off x="7036840" y="1933733"/>
            <a:ext cx="1216024" cy="2713365"/>
          </a:xfrm>
          <a:custGeom>
            <a:avLst/>
            <a:gdLst>
              <a:gd name="connsiteX0" fmla="*/ 208399 w 1182760"/>
              <a:gd name="connsiteY0" fmla="*/ 108892 h 3284989"/>
              <a:gd name="connsiteX1" fmla="*/ 613134 w 1182760"/>
              <a:gd name="connsiteY1" fmla="*/ 183842 h 3284989"/>
              <a:gd name="connsiteX2" fmla="*/ 373291 w 1182760"/>
              <a:gd name="connsiteY2" fmla="*/ 1817770 h 3284989"/>
              <a:gd name="connsiteX3" fmla="*/ 28517 w 1182760"/>
              <a:gd name="connsiteY3" fmla="*/ 3106924 h 3284989"/>
              <a:gd name="connsiteX4" fmla="*/ 1182760 w 1182760"/>
              <a:gd name="connsiteY4" fmla="*/ 3241836 h 3284989"/>
              <a:gd name="connsiteX0" fmla="*/ 208399 w 1182760"/>
              <a:gd name="connsiteY0" fmla="*/ 70187 h 3246284"/>
              <a:gd name="connsiteX1" fmla="*/ 613134 w 1182760"/>
              <a:gd name="connsiteY1" fmla="*/ 145137 h 3246284"/>
              <a:gd name="connsiteX2" fmla="*/ 373291 w 1182760"/>
              <a:gd name="connsiteY2" fmla="*/ 1779065 h 3246284"/>
              <a:gd name="connsiteX3" fmla="*/ 28517 w 1182760"/>
              <a:gd name="connsiteY3" fmla="*/ 3068219 h 3246284"/>
              <a:gd name="connsiteX4" fmla="*/ 1182760 w 1182760"/>
              <a:gd name="connsiteY4" fmla="*/ 3203131 h 3246284"/>
              <a:gd name="connsiteX0" fmla="*/ 0 w 1199213"/>
              <a:gd name="connsiteY0" fmla="*/ 97913 h 3229039"/>
              <a:gd name="connsiteX1" fmla="*/ 629587 w 1199213"/>
              <a:gd name="connsiteY1" fmla="*/ 127892 h 3229039"/>
              <a:gd name="connsiteX2" fmla="*/ 389744 w 1199213"/>
              <a:gd name="connsiteY2" fmla="*/ 1761820 h 3229039"/>
              <a:gd name="connsiteX3" fmla="*/ 44970 w 1199213"/>
              <a:gd name="connsiteY3" fmla="*/ 3050974 h 3229039"/>
              <a:gd name="connsiteX4" fmla="*/ 1199213 w 1199213"/>
              <a:gd name="connsiteY4" fmla="*/ 3185886 h 3229039"/>
              <a:gd name="connsiteX0" fmla="*/ 0 w 1199213"/>
              <a:gd name="connsiteY0" fmla="*/ 0 h 3131126"/>
              <a:gd name="connsiteX1" fmla="*/ 719528 w 1199213"/>
              <a:gd name="connsiteY1" fmla="*/ 299802 h 3131126"/>
              <a:gd name="connsiteX2" fmla="*/ 389744 w 1199213"/>
              <a:gd name="connsiteY2" fmla="*/ 1663907 h 3131126"/>
              <a:gd name="connsiteX3" fmla="*/ 44970 w 1199213"/>
              <a:gd name="connsiteY3" fmla="*/ 2953061 h 3131126"/>
              <a:gd name="connsiteX4" fmla="*/ 1199213 w 1199213"/>
              <a:gd name="connsiteY4" fmla="*/ 3087973 h 3131126"/>
              <a:gd name="connsiteX0" fmla="*/ 0 w 1199213"/>
              <a:gd name="connsiteY0" fmla="*/ 0 h 3091508"/>
              <a:gd name="connsiteX1" fmla="*/ 719528 w 1199213"/>
              <a:gd name="connsiteY1" fmla="*/ 299802 h 3091508"/>
              <a:gd name="connsiteX2" fmla="*/ 389744 w 1199213"/>
              <a:gd name="connsiteY2" fmla="*/ 1663907 h 3091508"/>
              <a:gd name="connsiteX3" fmla="*/ 239842 w 1199213"/>
              <a:gd name="connsiteY3" fmla="*/ 2383435 h 3091508"/>
              <a:gd name="connsiteX4" fmla="*/ 1199213 w 1199213"/>
              <a:gd name="connsiteY4" fmla="*/ 3087973 h 3091508"/>
              <a:gd name="connsiteX0" fmla="*/ 0 w 1184223"/>
              <a:gd name="connsiteY0" fmla="*/ 0 h 2648803"/>
              <a:gd name="connsiteX1" fmla="*/ 719528 w 1184223"/>
              <a:gd name="connsiteY1" fmla="*/ 299802 h 2648803"/>
              <a:gd name="connsiteX2" fmla="*/ 389744 w 1184223"/>
              <a:gd name="connsiteY2" fmla="*/ 1663907 h 2648803"/>
              <a:gd name="connsiteX3" fmla="*/ 239842 w 1184223"/>
              <a:gd name="connsiteY3" fmla="*/ 2383435 h 2648803"/>
              <a:gd name="connsiteX4" fmla="*/ 1184223 w 1184223"/>
              <a:gd name="connsiteY4" fmla="*/ 2638268 h 2648803"/>
              <a:gd name="connsiteX0" fmla="*/ 0 w 1214203"/>
              <a:gd name="connsiteY0" fmla="*/ 0 h 2721174"/>
              <a:gd name="connsiteX1" fmla="*/ 719528 w 1214203"/>
              <a:gd name="connsiteY1" fmla="*/ 299802 h 2721174"/>
              <a:gd name="connsiteX2" fmla="*/ 389744 w 1214203"/>
              <a:gd name="connsiteY2" fmla="*/ 1663907 h 2721174"/>
              <a:gd name="connsiteX3" fmla="*/ 239842 w 1214203"/>
              <a:gd name="connsiteY3" fmla="*/ 2383435 h 2721174"/>
              <a:gd name="connsiteX4" fmla="*/ 1214203 w 1214203"/>
              <a:gd name="connsiteY4" fmla="*/ 2713218 h 2721174"/>
              <a:gd name="connsiteX0" fmla="*/ 0 w 1214203"/>
              <a:gd name="connsiteY0" fmla="*/ 0 h 2713393"/>
              <a:gd name="connsiteX1" fmla="*/ 719528 w 1214203"/>
              <a:gd name="connsiteY1" fmla="*/ 299802 h 2713393"/>
              <a:gd name="connsiteX2" fmla="*/ 389744 w 1214203"/>
              <a:gd name="connsiteY2" fmla="*/ 1663907 h 2713393"/>
              <a:gd name="connsiteX3" fmla="*/ 239842 w 1214203"/>
              <a:gd name="connsiteY3" fmla="*/ 2383435 h 2713393"/>
              <a:gd name="connsiteX4" fmla="*/ 1214203 w 1214203"/>
              <a:gd name="connsiteY4" fmla="*/ 2713218 h 2713393"/>
              <a:gd name="connsiteX0" fmla="*/ 0 w 1214203"/>
              <a:gd name="connsiteY0" fmla="*/ 0 h 2713329"/>
              <a:gd name="connsiteX1" fmla="*/ 719528 w 1214203"/>
              <a:gd name="connsiteY1" fmla="*/ 299802 h 2713329"/>
              <a:gd name="connsiteX2" fmla="*/ 389744 w 1214203"/>
              <a:gd name="connsiteY2" fmla="*/ 1663907 h 2713329"/>
              <a:gd name="connsiteX3" fmla="*/ 382752 w 1214203"/>
              <a:gd name="connsiteY3" fmla="*/ 2288019 h 2713329"/>
              <a:gd name="connsiteX4" fmla="*/ 1214203 w 1214203"/>
              <a:gd name="connsiteY4" fmla="*/ 2713218 h 2713329"/>
              <a:gd name="connsiteX0" fmla="*/ 0 w 1214203"/>
              <a:gd name="connsiteY0" fmla="*/ 0 h 2713365"/>
              <a:gd name="connsiteX1" fmla="*/ 719528 w 1214203"/>
              <a:gd name="connsiteY1" fmla="*/ 299802 h 2713365"/>
              <a:gd name="connsiteX2" fmla="*/ 389744 w 1214203"/>
              <a:gd name="connsiteY2" fmla="*/ 1663907 h 2713365"/>
              <a:gd name="connsiteX3" fmla="*/ 382752 w 1214203"/>
              <a:gd name="connsiteY3" fmla="*/ 2288019 h 2713365"/>
              <a:gd name="connsiteX4" fmla="*/ 1214203 w 1214203"/>
              <a:gd name="connsiteY4" fmla="*/ 2713218 h 271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203" h="2713365">
                <a:moveTo>
                  <a:pt x="0" y="0"/>
                </a:moveTo>
                <a:cubicBezTo>
                  <a:pt x="488430" y="14990"/>
                  <a:pt x="654571" y="22484"/>
                  <a:pt x="719528" y="299802"/>
                </a:cubicBezTo>
                <a:cubicBezTo>
                  <a:pt x="784485" y="577120"/>
                  <a:pt x="445873" y="1332538"/>
                  <a:pt x="389744" y="1663907"/>
                </a:cubicBezTo>
                <a:cubicBezTo>
                  <a:pt x="333615" y="1995276"/>
                  <a:pt x="285040" y="2049524"/>
                  <a:pt x="382752" y="2288019"/>
                </a:cubicBezTo>
                <a:cubicBezTo>
                  <a:pt x="480464" y="2526514"/>
                  <a:pt x="599606" y="2719464"/>
                  <a:pt x="1214203" y="2713218"/>
                </a:cubicBezTo>
              </a:path>
            </a:pathLst>
          </a:custGeom>
          <a:noFill/>
          <a:ln w="508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FCAE781-8633-2D42-BF21-3BD25E09D094}"/>
              </a:ext>
            </a:extLst>
          </p:cNvPr>
          <p:cNvSpPr/>
          <p:nvPr/>
        </p:nvSpPr>
        <p:spPr>
          <a:xfrm>
            <a:off x="7033453" y="2498490"/>
            <a:ext cx="1207164" cy="2403859"/>
          </a:xfrm>
          <a:custGeom>
            <a:avLst/>
            <a:gdLst>
              <a:gd name="connsiteX0" fmla="*/ 214696 w 1413909"/>
              <a:gd name="connsiteY0" fmla="*/ 111171 h 3013238"/>
              <a:gd name="connsiteX1" fmla="*/ 739352 w 1413909"/>
              <a:gd name="connsiteY1" fmla="*/ 126162 h 3013238"/>
              <a:gd name="connsiteX2" fmla="*/ 394578 w 1413909"/>
              <a:gd name="connsiteY2" fmla="*/ 1385335 h 3013238"/>
              <a:gd name="connsiteX3" fmla="*/ 4834 w 1413909"/>
              <a:gd name="connsiteY3" fmla="*/ 2569558 h 3013238"/>
              <a:gd name="connsiteX4" fmla="*/ 679391 w 1413909"/>
              <a:gd name="connsiteY4" fmla="*/ 2974293 h 3013238"/>
              <a:gd name="connsiteX5" fmla="*/ 1413909 w 1413909"/>
              <a:gd name="connsiteY5" fmla="*/ 2974293 h 3013238"/>
              <a:gd name="connsiteX0" fmla="*/ 286258 w 1413909"/>
              <a:gd name="connsiteY0" fmla="*/ 111171 h 3013238"/>
              <a:gd name="connsiteX1" fmla="*/ 739352 w 1413909"/>
              <a:gd name="connsiteY1" fmla="*/ 126162 h 3013238"/>
              <a:gd name="connsiteX2" fmla="*/ 394578 w 1413909"/>
              <a:gd name="connsiteY2" fmla="*/ 1385335 h 3013238"/>
              <a:gd name="connsiteX3" fmla="*/ 4834 w 1413909"/>
              <a:gd name="connsiteY3" fmla="*/ 2569558 h 3013238"/>
              <a:gd name="connsiteX4" fmla="*/ 679391 w 1413909"/>
              <a:gd name="connsiteY4" fmla="*/ 2974293 h 3013238"/>
              <a:gd name="connsiteX5" fmla="*/ 1413909 w 1413909"/>
              <a:gd name="connsiteY5" fmla="*/ 2974293 h 3013238"/>
              <a:gd name="connsiteX0" fmla="*/ 286206 w 1413857"/>
              <a:gd name="connsiteY0" fmla="*/ 14630 h 2916697"/>
              <a:gd name="connsiteX1" fmla="*/ 715446 w 1413857"/>
              <a:gd name="connsiteY1" fmla="*/ 553480 h 2916697"/>
              <a:gd name="connsiteX2" fmla="*/ 394526 w 1413857"/>
              <a:gd name="connsiteY2" fmla="*/ 1288794 h 2916697"/>
              <a:gd name="connsiteX3" fmla="*/ 4782 w 1413857"/>
              <a:gd name="connsiteY3" fmla="*/ 2473017 h 2916697"/>
              <a:gd name="connsiteX4" fmla="*/ 679339 w 1413857"/>
              <a:gd name="connsiteY4" fmla="*/ 2877752 h 2916697"/>
              <a:gd name="connsiteX5" fmla="*/ 1413857 w 1413857"/>
              <a:gd name="connsiteY5" fmla="*/ 2877752 h 2916697"/>
              <a:gd name="connsiteX0" fmla="*/ 286206 w 1413857"/>
              <a:gd name="connsiteY0" fmla="*/ 0 h 2902067"/>
              <a:gd name="connsiteX1" fmla="*/ 715446 w 1413857"/>
              <a:gd name="connsiteY1" fmla="*/ 538850 h 2902067"/>
              <a:gd name="connsiteX2" fmla="*/ 394526 w 1413857"/>
              <a:gd name="connsiteY2" fmla="*/ 1274164 h 2902067"/>
              <a:gd name="connsiteX3" fmla="*/ 4782 w 1413857"/>
              <a:gd name="connsiteY3" fmla="*/ 2458387 h 2902067"/>
              <a:gd name="connsiteX4" fmla="*/ 679339 w 1413857"/>
              <a:gd name="connsiteY4" fmla="*/ 2863122 h 2902067"/>
              <a:gd name="connsiteX5" fmla="*/ 1413857 w 1413857"/>
              <a:gd name="connsiteY5" fmla="*/ 2863122 h 2902067"/>
              <a:gd name="connsiteX0" fmla="*/ 286311 w 1413962"/>
              <a:gd name="connsiteY0" fmla="*/ 0 h 2902067"/>
              <a:gd name="connsiteX1" fmla="*/ 763259 w 1413962"/>
              <a:gd name="connsiteY1" fmla="*/ 264447 h 2902067"/>
              <a:gd name="connsiteX2" fmla="*/ 394631 w 1413962"/>
              <a:gd name="connsiteY2" fmla="*/ 1274164 h 2902067"/>
              <a:gd name="connsiteX3" fmla="*/ 4887 w 1413962"/>
              <a:gd name="connsiteY3" fmla="*/ 2458387 h 2902067"/>
              <a:gd name="connsiteX4" fmla="*/ 679444 w 1413962"/>
              <a:gd name="connsiteY4" fmla="*/ 2863122 h 2902067"/>
              <a:gd name="connsiteX5" fmla="*/ 1413962 w 1413962"/>
              <a:gd name="connsiteY5" fmla="*/ 2863122 h 2902067"/>
              <a:gd name="connsiteX0" fmla="*/ 283610 w 1411261"/>
              <a:gd name="connsiteY0" fmla="*/ 0 h 2902067"/>
              <a:gd name="connsiteX1" fmla="*/ 760558 w 1411261"/>
              <a:gd name="connsiteY1" fmla="*/ 264447 h 2902067"/>
              <a:gd name="connsiteX2" fmla="*/ 471443 w 1411261"/>
              <a:gd name="connsiteY2" fmla="*/ 1149437 h 2902067"/>
              <a:gd name="connsiteX3" fmla="*/ 2186 w 1411261"/>
              <a:gd name="connsiteY3" fmla="*/ 2458387 h 2902067"/>
              <a:gd name="connsiteX4" fmla="*/ 676743 w 1411261"/>
              <a:gd name="connsiteY4" fmla="*/ 2863122 h 2902067"/>
              <a:gd name="connsiteX5" fmla="*/ 1411261 w 1411261"/>
              <a:gd name="connsiteY5" fmla="*/ 2863122 h 2902067"/>
              <a:gd name="connsiteX0" fmla="*/ 283416 w 1411067"/>
              <a:gd name="connsiteY0" fmla="*/ 0 h 2902067"/>
              <a:gd name="connsiteX1" fmla="*/ 760364 w 1411067"/>
              <a:gd name="connsiteY1" fmla="*/ 264447 h 2902067"/>
              <a:gd name="connsiteX2" fmla="*/ 471249 w 1411067"/>
              <a:gd name="connsiteY2" fmla="*/ 1149437 h 2902067"/>
              <a:gd name="connsiteX3" fmla="*/ 1992 w 1411067"/>
              <a:gd name="connsiteY3" fmla="*/ 2458387 h 2902067"/>
              <a:gd name="connsiteX4" fmla="*/ 676549 w 1411067"/>
              <a:gd name="connsiteY4" fmla="*/ 2863122 h 2902067"/>
              <a:gd name="connsiteX5" fmla="*/ 1411067 w 1411067"/>
              <a:gd name="connsiteY5" fmla="*/ 2863122 h 2902067"/>
              <a:gd name="connsiteX0" fmla="*/ 0 w 1127651"/>
              <a:gd name="connsiteY0" fmla="*/ 0 h 2935155"/>
              <a:gd name="connsiteX1" fmla="*/ 476948 w 1127651"/>
              <a:gd name="connsiteY1" fmla="*/ 264447 h 2935155"/>
              <a:gd name="connsiteX2" fmla="*/ 187833 w 1127651"/>
              <a:gd name="connsiteY2" fmla="*/ 1149437 h 2935155"/>
              <a:gd name="connsiteX3" fmla="*/ 108190 w 1127651"/>
              <a:gd name="connsiteY3" fmla="*/ 2001049 h 2935155"/>
              <a:gd name="connsiteX4" fmla="*/ 393133 w 1127651"/>
              <a:gd name="connsiteY4" fmla="*/ 2863122 h 2935155"/>
              <a:gd name="connsiteX5" fmla="*/ 1127651 w 1127651"/>
              <a:gd name="connsiteY5" fmla="*/ 2863122 h 2935155"/>
              <a:gd name="connsiteX0" fmla="*/ 0 w 1127651"/>
              <a:gd name="connsiteY0" fmla="*/ 0 h 2864997"/>
              <a:gd name="connsiteX1" fmla="*/ 476948 w 1127651"/>
              <a:gd name="connsiteY1" fmla="*/ 264447 h 2864997"/>
              <a:gd name="connsiteX2" fmla="*/ 187833 w 1127651"/>
              <a:gd name="connsiteY2" fmla="*/ 1149437 h 2864997"/>
              <a:gd name="connsiteX3" fmla="*/ 108190 w 1127651"/>
              <a:gd name="connsiteY3" fmla="*/ 2001049 h 2864997"/>
              <a:gd name="connsiteX4" fmla="*/ 265912 w 1127651"/>
              <a:gd name="connsiteY4" fmla="*/ 2322632 h 2864997"/>
              <a:gd name="connsiteX5" fmla="*/ 1127651 w 1127651"/>
              <a:gd name="connsiteY5" fmla="*/ 2863122 h 2864997"/>
              <a:gd name="connsiteX0" fmla="*/ 0 w 1207164"/>
              <a:gd name="connsiteY0" fmla="*/ 0 h 2519039"/>
              <a:gd name="connsiteX1" fmla="*/ 476948 w 1207164"/>
              <a:gd name="connsiteY1" fmla="*/ 264447 h 2519039"/>
              <a:gd name="connsiteX2" fmla="*/ 187833 w 1207164"/>
              <a:gd name="connsiteY2" fmla="*/ 1149437 h 2519039"/>
              <a:gd name="connsiteX3" fmla="*/ 108190 w 1207164"/>
              <a:gd name="connsiteY3" fmla="*/ 2001049 h 2519039"/>
              <a:gd name="connsiteX4" fmla="*/ 265912 w 1207164"/>
              <a:gd name="connsiteY4" fmla="*/ 2322632 h 2519039"/>
              <a:gd name="connsiteX5" fmla="*/ 1207164 w 1207164"/>
              <a:gd name="connsiteY5" fmla="*/ 2513882 h 2519039"/>
              <a:gd name="connsiteX0" fmla="*/ 0 w 1207164"/>
              <a:gd name="connsiteY0" fmla="*/ 0 h 2513883"/>
              <a:gd name="connsiteX1" fmla="*/ 476948 w 1207164"/>
              <a:gd name="connsiteY1" fmla="*/ 264447 h 2513883"/>
              <a:gd name="connsiteX2" fmla="*/ 187833 w 1207164"/>
              <a:gd name="connsiteY2" fmla="*/ 1149437 h 2513883"/>
              <a:gd name="connsiteX3" fmla="*/ 108190 w 1207164"/>
              <a:gd name="connsiteY3" fmla="*/ 2001049 h 2513883"/>
              <a:gd name="connsiteX4" fmla="*/ 265912 w 1207164"/>
              <a:gd name="connsiteY4" fmla="*/ 2322632 h 2513883"/>
              <a:gd name="connsiteX5" fmla="*/ 1207164 w 1207164"/>
              <a:gd name="connsiteY5" fmla="*/ 2513882 h 2513883"/>
              <a:gd name="connsiteX0" fmla="*/ 0 w 1207164"/>
              <a:gd name="connsiteY0" fmla="*/ 0 h 2513882"/>
              <a:gd name="connsiteX1" fmla="*/ 476948 w 1207164"/>
              <a:gd name="connsiteY1" fmla="*/ 264447 h 2513882"/>
              <a:gd name="connsiteX2" fmla="*/ 187833 w 1207164"/>
              <a:gd name="connsiteY2" fmla="*/ 1149437 h 2513882"/>
              <a:gd name="connsiteX3" fmla="*/ 108190 w 1207164"/>
              <a:gd name="connsiteY3" fmla="*/ 2001049 h 2513882"/>
              <a:gd name="connsiteX4" fmla="*/ 1207164 w 1207164"/>
              <a:gd name="connsiteY4" fmla="*/ 2513882 h 2513882"/>
              <a:gd name="connsiteX0" fmla="*/ 0 w 1207164"/>
              <a:gd name="connsiteY0" fmla="*/ 0 h 2513882"/>
              <a:gd name="connsiteX1" fmla="*/ 476948 w 1207164"/>
              <a:gd name="connsiteY1" fmla="*/ 264447 h 2513882"/>
              <a:gd name="connsiteX2" fmla="*/ 187833 w 1207164"/>
              <a:gd name="connsiteY2" fmla="*/ 1149437 h 2513882"/>
              <a:gd name="connsiteX3" fmla="*/ 195654 w 1207164"/>
              <a:gd name="connsiteY3" fmla="*/ 2142408 h 2513882"/>
              <a:gd name="connsiteX4" fmla="*/ 1207164 w 1207164"/>
              <a:gd name="connsiteY4" fmla="*/ 2513882 h 2513882"/>
              <a:gd name="connsiteX0" fmla="*/ 0 w 1207164"/>
              <a:gd name="connsiteY0" fmla="*/ 0 h 2513882"/>
              <a:gd name="connsiteX1" fmla="*/ 476948 w 1207164"/>
              <a:gd name="connsiteY1" fmla="*/ 264447 h 2513882"/>
              <a:gd name="connsiteX2" fmla="*/ 187833 w 1207164"/>
              <a:gd name="connsiteY2" fmla="*/ 1149437 h 2513882"/>
              <a:gd name="connsiteX3" fmla="*/ 259264 w 1207164"/>
              <a:gd name="connsiteY3" fmla="*/ 2150723 h 2513882"/>
              <a:gd name="connsiteX4" fmla="*/ 1207164 w 1207164"/>
              <a:gd name="connsiteY4" fmla="*/ 2513882 h 2513882"/>
              <a:gd name="connsiteX0" fmla="*/ 0 w 1207164"/>
              <a:gd name="connsiteY0" fmla="*/ 0 h 2513882"/>
              <a:gd name="connsiteX1" fmla="*/ 476948 w 1207164"/>
              <a:gd name="connsiteY1" fmla="*/ 264447 h 2513882"/>
              <a:gd name="connsiteX2" fmla="*/ 243492 w 1207164"/>
              <a:gd name="connsiteY2" fmla="*/ 1157753 h 2513882"/>
              <a:gd name="connsiteX3" fmla="*/ 259264 w 1207164"/>
              <a:gd name="connsiteY3" fmla="*/ 2150723 h 2513882"/>
              <a:gd name="connsiteX4" fmla="*/ 1207164 w 1207164"/>
              <a:gd name="connsiteY4" fmla="*/ 2513882 h 2513882"/>
              <a:gd name="connsiteX0" fmla="*/ 0 w 1207164"/>
              <a:gd name="connsiteY0" fmla="*/ 0 h 2513882"/>
              <a:gd name="connsiteX1" fmla="*/ 476948 w 1207164"/>
              <a:gd name="connsiteY1" fmla="*/ 264447 h 2513882"/>
              <a:gd name="connsiteX2" fmla="*/ 243492 w 1207164"/>
              <a:gd name="connsiteY2" fmla="*/ 1157753 h 2513882"/>
              <a:gd name="connsiteX3" fmla="*/ 259264 w 1207164"/>
              <a:gd name="connsiteY3" fmla="*/ 2150723 h 2513882"/>
              <a:gd name="connsiteX4" fmla="*/ 1207164 w 1207164"/>
              <a:gd name="connsiteY4" fmla="*/ 2513882 h 2513882"/>
              <a:gd name="connsiteX0" fmla="*/ 0 w 1207164"/>
              <a:gd name="connsiteY0" fmla="*/ 0 h 2513882"/>
              <a:gd name="connsiteX1" fmla="*/ 476948 w 1207164"/>
              <a:gd name="connsiteY1" fmla="*/ 264447 h 2513882"/>
              <a:gd name="connsiteX2" fmla="*/ 243492 w 1207164"/>
              <a:gd name="connsiteY2" fmla="*/ 1157753 h 2513882"/>
              <a:gd name="connsiteX3" fmla="*/ 259264 w 1207164"/>
              <a:gd name="connsiteY3" fmla="*/ 2084202 h 2513882"/>
              <a:gd name="connsiteX4" fmla="*/ 1207164 w 1207164"/>
              <a:gd name="connsiteY4" fmla="*/ 2513882 h 2513882"/>
              <a:gd name="connsiteX0" fmla="*/ 0 w 1207164"/>
              <a:gd name="connsiteY0" fmla="*/ 0 h 2513882"/>
              <a:gd name="connsiteX1" fmla="*/ 476948 w 1207164"/>
              <a:gd name="connsiteY1" fmla="*/ 264447 h 2513882"/>
              <a:gd name="connsiteX2" fmla="*/ 243492 w 1207164"/>
              <a:gd name="connsiteY2" fmla="*/ 1157753 h 2513882"/>
              <a:gd name="connsiteX3" fmla="*/ 259264 w 1207164"/>
              <a:gd name="connsiteY3" fmla="*/ 2084202 h 2513882"/>
              <a:gd name="connsiteX4" fmla="*/ 1207164 w 1207164"/>
              <a:gd name="connsiteY4" fmla="*/ 2513882 h 2513882"/>
              <a:gd name="connsiteX0" fmla="*/ 0 w 1207164"/>
              <a:gd name="connsiteY0" fmla="*/ 0 h 2513882"/>
              <a:gd name="connsiteX1" fmla="*/ 476948 w 1207164"/>
              <a:gd name="connsiteY1" fmla="*/ 264447 h 2513882"/>
              <a:gd name="connsiteX2" fmla="*/ 243492 w 1207164"/>
              <a:gd name="connsiteY2" fmla="*/ 1157753 h 2513882"/>
              <a:gd name="connsiteX3" fmla="*/ 275166 w 1207164"/>
              <a:gd name="connsiteY3" fmla="*/ 2142409 h 2513882"/>
              <a:gd name="connsiteX4" fmla="*/ 1207164 w 1207164"/>
              <a:gd name="connsiteY4" fmla="*/ 2513882 h 2513882"/>
              <a:gd name="connsiteX0" fmla="*/ 0 w 1207164"/>
              <a:gd name="connsiteY0" fmla="*/ 0 h 2513882"/>
              <a:gd name="connsiteX1" fmla="*/ 476948 w 1207164"/>
              <a:gd name="connsiteY1" fmla="*/ 264447 h 2513882"/>
              <a:gd name="connsiteX2" fmla="*/ 243492 w 1207164"/>
              <a:gd name="connsiteY2" fmla="*/ 1157753 h 2513882"/>
              <a:gd name="connsiteX3" fmla="*/ 275166 w 1207164"/>
              <a:gd name="connsiteY3" fmla="*/ 2142409 h 2513882"/>
              <a:gd name="connsiteX4" fmla="*/ 1207164 w 1207164"/>
              <a:gd name="connsiteY4" fmla="*/ 2513882 h 25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164" h="2513882">
                <a:moveTo>
                  <a:pt x="0" y="0"/>
                </a:moveTo>
                <a:cubicBezTo>
                  <a:pt x="414315" y="26044"/>
                  <a:pt x="436366" y="71488"/>
                  <a:pt x="476948" y="264447"/>
                </a:cubicBezTo>
                <a:cubicBezTo>
                  <a:pt x="517530" y="457406"/>
                  <a:pt x="277122" y="844759"/>
                  <a:pt x="243492" y="1157753"/>
                </a:cubicBezTo>
                <a:cubicBezTo>
                  <a:pt x="209862" y="1470747"/>
                  <a:pt x="42992" y="1933018"/>
                  <a:pt x="275166" y="2142409"/>
                </a:cubicBezTo>
                <a:cubicBezTo>
                  <a:pt x="507340" y="2351800"/>
                  <a:pt x="604500" y="2490194"/>
                  <a:pt x="1207164" y="2513882"/>
                </a:cubicBezTo>
              </a:path>
            </a:pathLst>
          </a:custGeom>
          <a:noFill/>
          <a:ln w="508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20F46E9-CFF4-7441-8474-3F87F30CA0F8}"/>
              </a:ext>
            </a:extLst>
          </p:cNvPr>
          <p:cNvSpPr/>
          <p:nvPr/>
        </p:nvSpPr>
        <p:spPr>
          <a:xfrm>
            <a:off x="7547797" y="2484960"/>
            <a:ext cx="4216996" cy="1886112"/>
          </a:xfrm>
          <a:custGeom>
            <a:avLst/>
            <a:gdLst>
              <a:gd name="connsiteX0" fmla="*/ 3765862 w 4351503"/>
              <a:gd name="connsiteY0" fmla="*/ 32050 h 2336051"/>
              <a:gd name="connsiteX1" fmla="*/ 4185586 w 4351503"/>
              <a:gd name="connsiteY1" fmla="*/ 47040 h 2336051"/>
              <a:gd name="connsiteX2" fmla="*/ 4320498 w 4351503"/>
              <a:gd name="connsiteY2" fmla="*/ 481755 h 2336051"/>
              <a:gd name="connsiteX3" fmla="*/ 3630950 w 4351503"/>
              <a:gd name="connsiteY3" fmla="*/ 841519 h 2336051"/>
              <a:gd name="connsiteX4" fmla="*/ 483016 w 4351503"/>
              <a:gd name="connsiteY4" fmla="*/ 1096352 h 2336051"/>
              <a:gd name="connsiteX5" fmla="*/ 33311 w 4351503"/>
              <a:gd name="connsiteY5" fmla="*/ 2175644 h 2336051"/>
              <a:gd name="connsiteX6" fmla="*/ 707868 w 4351503"/>
              <a:gd name="connsiteY6" fmla="*/ 2310555 h 2336051"/>
              <a:gd name="connsiteX0" fmla="*/ 3765862 w 4321292"/>
              <a:gd name="connsiteY0" fmla="*/ 0 h 2304001"/>
              <a:gd name="connsiteX1" fmla="*/ 4320498 w 4321292"/>
              <a:gd name="connsiteY1" fmla="*/ 449705 h 2304001"/>
              <a:gd name="connsiteX2" fmla="*/ 3630950 w 4321292"/>
              <a:gd name="connsiteY2" fmla="*/ 809469 h 2304001"/>
              <a:gd name="connsiteX3" fmla="*/ 483016 w 4321292"/>
              <a:gd name="connsiteY3" fmla="*/ 1064302 h 2304001"/>
              <a:gd name="connsiteX4" fmla="*/ 33311 w 4321292"/>
              <a:gd name="connsiteY4" fmla="*/ 2143594 h 2304001"/>
              <a:gd name="connsiteX5" fmla="*/ 707868 w 4321292"/>
              <a:gd name="connsiteY5" fmla="*/ 2278505 h 2304001"/>
              <a:gd name="connsiteX0" fmla="*/ 3765862 w 4323121"/>
              <a:gd name="connsiteY0" fmla="*/ 0 h 2304001"/>
              <a:gd name="connsiteX1" fmla="*/ 4320498 w 4323121"/>
              <a:gd name="connsiteY1" fmla="*/ 449705 h 2304001"/>
              <a:gd name="connsiteX2" fmla="*/ 3630950 w 4323121"/>
              <a:gd name="connsiteY2" fmla="*/ 809469 h 2304001"/>
              <a:gd name="connsiteX3" fmla="*/ 483016 w 4323121"/>
              <a:gd name="connsiteY3" fmla="*/ 1064302 h 2304001"/>
              <a:gd name="connsiteX4" fmla="*/ 33311 w 4323121"/>
              <a:gd name="connsiteY4" fmla="*/ 2143594 h 2304001"/>
              <a:gd name="connsiteX5" fmla="*/ 707868 w 4323121"/>
              <a:gd name="connsiteY5" fmla="*/ 2278505 h 2304001"/>
              <a:gd name="connsiteX0" fmla="*/ 3765862 w 4326547"/>
              <a:gd name="connsiteY0" fmla="*/ 3300 h 2307301"/>
              <a:gd name="connsiteX1" fmla="*/ 4320498 w 4326547"/>
              <a:gd name="connsiteY1" fmla="*/ 453005 h 2307301"/>
              <a:gd name="connsiteX2" fmla="*/ 3630950 w 4326547"/>
              <a:gd name="connsiteY2" fmla="*/ 812769 h 2307301"/>
              <a:gd name="connsiteX3" fmla="*/ 483016 w 4326547"/>
              <a:gd name="connsiteY3" fmla="*/ 1067602 h 2307301"/>
              <a:gd name="connsiteX4" fmla="*/ 33311 w 4326547"/>
              <a:gd name="connsiteY4" fmla="*/ 2146894 h 2307301"/>
              <a:gd name="connsiteX5" fmla="*/ 707868 w 4326547"/>
              <a:gd name="connsiteY5" fmla="*/ 2281805 h 2307301"/>
              <a:gd name="connsiteX0" fmla="*/ 3765862 w 4326547"/>
              <a:gd name="connsiteY0" fmla="*/ 3407 h 2307408"/>
              <a:gd name="connsiteX1" fmla="*/ 4320498 w 4326547"/>
              <a:gd name="connsiteY1" fmla="*/ 453112 h 2307408"/>
              <a:gd name="connsiteX2" fmla="*/ 3630950 w 4326547"/>
              <a:gd name="connsiteY2" fmla="*/ 887827 h 2307408"/>
              <a:gd name="connsiteX3" fmla="*/ 483016 w 4326547"/>
              <a:gd name="connsiteY3" fmla="*/ 1067709 h 2307408"/>
              <a:gd name="connsiteX4" fmla="*/ 33311 w 4326547"/>
              <a:gd name="connsiteY4" fmla="*/ 2147001 h 2307408"/>
              <a:gd name="connsiteX5" fmla="*/ 707868 w 4326547"/>
              <a:gd name="connsiteY5" fmla="*/ 2281912 h 2307408"/>
              <a:gd name="connsiteX0" fmla="*/ 3748840 w 4309525"/>
              <a:gd name="connsiteY0" fmla="*/ 3407 h 2309455"/>
              <a:gd name="connsiteX1" fmla="*/ 4303476 w 4309525"/>
              <a:gd name="connsiteY1" fmla="*/ 453112 h 2309455"/>
              <a:gd name="connsiteX2" fmla="*/ 3613928 w 4309525"/>
              <a:gd name="connsiteY2" fmla="*/ 887827 h 2309455"/>
              <a:gd name="connsiteX3" fmla="*/ 525955 w 4309525"/>
              <a:gd name="connsiteY3" fmla="*/ 1022739 h 2309455"/>
              <a:gd name="connsiteX4" fmla="*/ 16289 w 4309525"/>
              <a:gd name="connsiteY4" fmla="*/ 2147001 h 2309455"/>
              <a:gd name="connsiteX5" fmla="*/ 690846 w 4309525"/>
              <a:gd name="connsiteY5" fmla="*/ 2281912 h 2309455"/>
              <a:gd name="connsiteX0" fmla="*/ 3623653 w 4184338"/>
              <a:gd name="connsiteY0" fmla="*/ 3407 h 2284190"/>
              <a:gd name="connsiteX1" fmla="*/ 4178289 w 4184338"/>
              <a:gd name="connsiteY1" fmla="*/ 453112 h 2284190"/>
              <a:gd name="connsiteX2" fmla="*/ 3488741 w 4184338"/>
              <a:gd name="connsiteY2" fmla="*/ 887827 h 2284190"/>
              <a:gd name="connsiteX3" fmla="*/ 400768 w 4184338"/>
              <a:gd name="connsiteY3" fmla="*/ 1022739 h 2284190"/>
              <a:gd name="connsiteX4" fmla="*/ 55994 w 4184338"/>
              <a:gd name="connsiteY4" fmla="*/ 1757257 h 2284190"/>
              <a:gd name="connsiteX5" fmla="*/ 565659 w 4184338"/>
              <a:gd name="connsiteY5" fmla="*/ 2281912 h 2284190"/>
              <a:gd name="connsiteX0" fmla="*/ 3633093 w 4193778"/>
              <a:gd name="connsiteY0" fmla="*/ 3407 h 1881064"/>
              <a:gd name="connsiteX1" fmla="*/ 4187729 w 4193778"/>
              <a:gd name="connsiteY1" fmla="*/ 453112 h 1881064"/>
              <a:gd name="connsiteX2" fmla="*/ 3498181 w 4193778"/>
              <a:gd name="connsiteY2" fmla="*/ 887827 h 1881064"/>
              <a:gd name="connsiteX3" fmla="*/ 410208 w 4193778"/>
              <a:gd name="connsiteY3" fmla="*/ 1022739 h 1881064"/>
              <a:gd name="connsiteX4" fmla="*/ 65434 w 4193778"/>
              <a:gd name="connsiteY4" fmla="*/ 1757257 h 1881064"/>
              <a:gd name="connsiteX5" fmla="*/ 710010 w 4193778"/>
              <a:gd name="connsiteY5" fmla="*/ 1862188 h 1881064"/>
              <a:gd name="connsiteX0" fmla="*/ 3633093 w 4193778"/>
              <a:gd name="connsiteY0" fmla="*/ 3407 h 1862188"/>
              <a:gd name="connsiteX1" fmla="*/ 4187729 w 4193778"/>
              <a:gd name="connsiteY1" fmla="*/ 453112 h 1862188"/>
              <a:gd name="connsiteX2" fmla="*/ 3498181 w 4193778"/>
              <a:gd name="connsiteY2" fmla="*/ 887827 h 1862188"/>
              <a:gd name="connsiteX3" fmla="*/ 410208 w 4193778"/>
              <a:gd name="connsiteY3" fmla="*/ 1022739 h 1862188"/>
              <a:gd name="connsiteX4" fmla="*/ 65434 w 4193778"/>
              <a:gd name="connsiteY4" fmla="*/ 1757257 h 1862188"/>
              <a:gd name="connsiteX5" fmla="*/ 710010 w 4193778"/>
              <a:gd name="connsiteY5" fmla="*/ 1862188 h 1862188"/>
              <a:gd name="connsiteX0" fmla="*/ 3643177 w 4203862"/>
              <a:gd name="connsiteY0" fmla="*/ 3407 h 1862188"/>
              <a:gd name="connsiteX1" fmla="*/ 4197813 w 4203862"/>
              <a:gd name="connsiteY1" fmla="*/ 453112 h 1862188"/>
              <a:gd name="connsiteX2" fmla="*/ 3508265 w 4203862"/>
              <a:gd name="connsiteY2" fmla="*/ 887827 h 1862188"/>
              <a:gd name="connsiteX3" fmla="*/ 420292 w 4203862"/>
              <a:gd name="connsiteY3" fmla="*/ 1022739 h 1862188"/>
              <a:gd name="connsiteX4" fmla="*/ 60528 w 4203862"/>
              <a:gd name="connsiteY4" fmla="*/ 1607355 h 1862188"/>
              <a:gd name="connsiteX5" fmla="*/ 720094 w 4203862"/>
              <a:gd name="connsiteY5" fmla="*/ 1862188 h 1862188"/>
              <a:gd name="connsiteX0" fmla="*/ 3643177 w 4203862"/>
              <a:gd name="connsiteY0" fmla="*/ 3407 h 1862274"/>
              <a:gd name="connsiteX1" fmla="*/ 4197813 w 4203862"/>
              <a:gd name="connsiteY1" fmla="*/ 453112 h 1862274"/>
              <a:gd name="connsiteX2" fmla="*/ 3508265 w 4203862"/>
              <a:gd name="connsiteY2" fmla="*/ 887827 h 1862274"/>
              <a:gd name="connsiteX3" fmla="*/ 420292 w 4203862"/>
              <a:gd name="connsiteY3" fmla="*/ 1022739 h 1862274"/>
              <a:gd name="connsiteX4" fmla="*/ 60528 w 4203862"/>
              <a:gd name="connsiteY4" fmla="*/ 1607355 h 1862274"/>
              <a:gd name="connsiteX5" fmla="*/ 720094 w 4203862"/>
              <a:gd name="connsiteY5" fmla="*/ 1862188 h 1862274"/>
              <a:gd name="connsiteX0" fmla="*/ 3639781 w 4200466"/>
              <a:gd name="connsiteY0" fmla="*/ 3407 h 1886116"/>
              <a:gd name="connsiteX1" fmla="*/ 4194417 w 4200466"/>
              <a:gd name="connsiteY1" fmla="*/ 453112 h 1886116"/>
              <a:gd name="connsiteX2" fmla="*/ 3504869 w 4200466"/>
              <a:gd name="connsiteY2" fmla="*/ 887827 h 1886116"/>
              <a:gd name="connsiteX3" fmla="*/ 416896 w 4200466"/>
              <a:gd name="connsiteY3" fmla="*/ 1022739 h 1886116"/>
              <a:gd name="connsiteX4" fmla="*/ 57132 w 4200466"/>
              <a:gd name="connsiteY4" fmla="*/ 1607355 h 1886116"/>
              <a:gd name="connsiteX5" fmla="*/ 668990 w 4200466"/>
              <a:gd name="connsiteY5" fmla="*/ 1886042 h 1886116"/>
              <a:gd name="connsiteX0" fmla="*/ 3591121 w 4151806"/>
              <a:gd name="connsiteY0" fmla="*/ 3407 h 1886116"/>
              <a:gd name="connsiteX1" fmla="*/ 4145757 w 4151806"/>
              <a:gd name="connsiteY1" fmla="*/ 453112 h 1886116"/>
              <a:gd name="connsiteX2" fmla="*/ 3456209 w 4151806"/>
              <a:gd name="connsiteY2" fmla="*/ 887827 h 1886116"/>
              <a:gd name="connsiteX3" fmla="*/ 368236 w 4151806"/>
              <a:gd name="connsiteY3" fmla="*/ 1022739 h 1886116"/>
              <a:gd name="connsiteX4" fmla="*/ 8472 w 4151806"/>
              <a:gd name="connsiteY4" fmla="*/ 1607355 h 1886116"/>
              <a:gd name="connsiteX5" fmla="*/ 620330 w 4151806"/>
              <a:gd name="connsiteY5" fmla="*/ 1886042 h 1886116"/>
              <a:gd name="connsiteX0" fmla="*/ 3656311 w 4216996"/>
              <a:gd name="connsiteY0" fmla="*/ 3407 h 1886112"/>
              <a:gd name="connsiteX1" fmla="*/ 4210947 w 4216996"/>
              <a:gd name="connsiteY1" fmla="*/ 453112 h 1886112"/>
              <a:gd name="connsiteX2" fmla="*/ 3521399 w 4216996"/>
              <a:gd name="connsiteY2" fmla="*/ 887827 h 1886112"/>
              <a:gd name="connsiteX3" fmla="*/ 433426 w 4216996"/>
              <a:gd name="connsiteY3" fmla="*/ 1022739 h 1886112"/>
              <a:gd name="connsiteX4" fmla="*/ 49808 w 4216996"/>
              <a:gd name="connsiteY4" fmla="*/ 1599404 h 1886112"/>
              <a:gd name="connsiteX5" fmla="*/ 685520 w 4216996"/>
              <a:gd name="connsiteY5" fmla="*/ 1886042 h 18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996" h="1886112">
                <a:moveTo>
                  <a:pt x="3656311" y="3407"/>
                </a:moveTo>
                <a:cubicBezTo>
                  <a:pt x="4221565" y="-37815"/>
                  <a:pt x="4233432" y="305709"/>
                  <a:pt x="4210947" y="453112"/>
                </a:cubicBezTo>
                <a:cubicBezTo>
                  <a:pt x="4188462" y="600515"/>
                  <a:pt x="4150986" y="792889"/>
                  <a:pt x="3521399" y="887827"/>
                </a:cubicBezTo>
                <a:cubicBezTo>
                  <a:pt x="2891812" y="982765"/>
                  <a:pt x="1012025" y="904143"/>
                  <a:pt x="433426" y="1022739"/>
                </a:cubicBezTo>
                <a:cubicBezTo>
                  <a:pt x="-145173" y="1141335"/>
                  <a:pt x="7792" y="1455520"/>
                  <a:pt x="49808" y="1599404"/>
                </a:cubicBezTo>
                <a:cubicBezTo>
                  <a:pt x="91824" y="1743288"/>
                  <a:pt x="97156" y="1889789"/>
                  <a:pt x="685520" y="1886042"/>
                </a:cubicBezTo>
              </a:path>
            </a:pathLst>
          </a:custGeom>
          <a:noFill/>
          <a:ln w="508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51454D42-CC8C-B94B-90E9-2463AB46D2B5}"/>
              </a:ext>
            </a:extLst>
          </p:cNvPr>
          <p:cNvSpPr/>
          <p:nvPr/>
        </p:nvSpPr>
        <p:spPr>
          <a:xfrm>
            <a:off x="7599600" y="1639845"/>
            <a:ext cx="444263" cy="52563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</a:t>
            </a:r>
            <a:endParaRPr lang="en-US" sz="2400" dirty="0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2205481F-1E48-344C-952A-ABE43DB7E60B}"/>
              </a:ext>
            </a:extLst>
          </p:cNvPr>
          <p:cNvSpPr/>
          <p:nvPr/>
        </p:nvSpPr>
        <p:spPr>
          <a:xfrm>
            <a:off x="10700880" y="2204380"/>
            <a:ext cx="444263" cy="52563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</a:t>
            </a:r>
            <a:endParaRPr lang="en-US" sz="2400" dirty="0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435494B3-844A-4C48-A3AB-E50B1E78D0A0}"/>
              </a:ext>
            </a:extLst>
          </p:cNvPr>
          <p:cNvSpPr/>
          <p:nvPr/>
        </p:nvSpPr>
        <p:spPr>
          <a:xfrm>
            <a:off x="7531552" y="1825005"/>
            <a:ext cx="444263" cy="52563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</a:t>
            </a:r>
            <a:endParaRPr lang="en-US" sz="2400" dirty="0"/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AE2C39F0-0B98-9E49-BB97-DC6EB512C96F}"/>
              </a:ext>
            </a:extLst>
          </p:cNvPr>
          <p:cNvSpPr/>
          <p:nvPr/>
        </p:nvSpPr>
        <p:spPr>
          <a:xfrm>
            <a:off x="7176513" y="5548647"/>
            <a:ext cx="1930564" cy="606717"/>
          </a:xfrm>
          <a:prstGeom prst="wedgeRectCallout">
            <a:avLst>
              <a:gd name="adj1" fmla="val 57388"/>
              <a:gd name="adj2" fmla="val -2023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P,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ID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</a:p>
          <a:p>
            <a:pPr algn="ctr"/>
            <a:r>
              <a:rPr lang="en-US" altLang="zh-CN" dirty="0"/>
              <a:t>Enqueued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b="1" i="1" dirty="0"/>
              <a:t> </a:t>
            </a:r>
            <a:r>
              <a:rPr lang="en-US" altLang="zh-CN" b="1" i="1" dirty="0"/>
              <a:t>t=2</a:t>
            </a:r>
            <a:endParaRPr lang="en-US" b="1" i="1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C525FE37-B753-694E-977A-F2F0C0301B79}"/>
              </a:ext>
            </a:extLst>
          </p:cNvPr>
          <p:cNvSpPr/>
          <p:nvPr/>
        </p:nvSpPr>
        <p:spPr>
          <a:xfrm>
            <a:off x="11148140" y="2448142"/>
            <a:ext cx="444263" cy="52563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</a:t>
            </a:r>
            <a:endParaRPr lang="en-US" sz="2400" dirty="0"/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BA37D6A2-FE27-9D43-A84B-0F23B5BB08C1}"/>
              </a:ext>
            </a:extLst>
          </p:cNvPr>
          <p:cNvSpPr/>
          <p:nvPr/>
        </p:nvSpPr>
        <p:spPr>
          <a:xfrm>
            <a:off x="10112995" y="5556288"/>
            <a:ext cx="1930564" cy="599076"/>
          </a:xfrm>
          <a:prstGeom prst="wedgeRectCallout">
            <a:avLst>
              <a:gd name="adj1" fmla="val -98311"/>
              <a:gd name="adj2" fmla="val -2512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P,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ID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</a:p>
          <a:p>
            <a:pPr algn="ctr"/>
            <a:r>
              <a:rPr lang="en-US" altLang="zh-CN" dirty="0"/>
              <a:t>Dequeued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b="1" i="1" dirty="0"/>
              <a:t> </a:t>
            </a:r>
            <a:r>
              <a:rPr lang="en-US" altLang="zh-CN" b="1" i="1" dirty="0"/>
              <a:t>t=8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41BF2E95-82E9-4D4E-BF10-DDE98018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AE561DA-52B0-E343-97B1-0BE898EA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4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4F5131-3D5B-3440-9C2B-90CA791648DA}"/>
              </a:ext>
            </a:extLst>
          </p:cNvPr>
          <p:cNvSpPr txBox="1"/>
          <p:nvPr/>
        </p:nvSpPr>
        <p:spPr>
          <a:xfrm>
            <a:off x="838199" y="5867321"/>
            <a:ext cx="574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aseline="30000" dirty="0">
                <a:solidFill>
                  <a:srgbClr val="FF0000"/>
                </a:solidFill>
              </a:rPr>
              <a:t>*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CoNEXT’19</a:t>
            </a:r>
            <a:r>
              <a:rPr lang="zh-CN" altLang="en-US" dirty="0"/>
              <a:t> </a:t>
            </a:r>
            <a:r>
              <a:rPr lang="en-US" altLang="zh-CN" i="1" dirty="0" err="1"/>
              <a:t>ConQuest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detail.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0DB66B-1584-484A-AFDE-5C0FFE026E9F}"/>
              </a:ext>
            </a:extLst>
          </p:cNvPr>
          <p:cNvSpPr txBox="1"/>
          <p:nvPr/>
        </p:nvSpPr>
        <p:spPr>
          <a:xfrm>
            <a:off x="9138884" y="5641825"/>
            <a:ext cx="9478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Delay</a:t>
            </a:r>
            <a:br>
              <a:rPr lang="en-US" altLang="zh-CN" dirty="0"/>
            </a:br>
            <a:r>
              <a:rPr lang="en-US" altLang="zh-CN" dirty="0"/>
              <a:t>8-2=6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34 0.02662 0.00482 0.05324 0.00104 0.08565 C -0.00274 0.11805 -0.01823 0.15579 -0.02253 0.19421 C -0.02683 0.23264 -0.0349 0.28634 -0.02474 0.3162 C -0.01446 0.34606 0.01445 0.36435 0.03854 0.37338 C 0.06263 0.38217 0.09127 0.37592 0.12005 0.36944 " pathEditMode="relative" ptsTypes="AAAAAA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219 0 " pathEditMode="relative" ptsTypes="AA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9 -0.00023 0.01992 -0.00046 0.02565 0.00208 C 0.03138 0.00463 0.03516 0.00417 0.03425 0.01528 C 0.03333 0.02639 0.05261 0.05347 0.02031 0.06875 C -0.01198 0.08403 -0.15963 0.10671 -0.15963 0.10671 C -0.21432 0.11806 -0.28594 0.11343 -0.30755 0.13542 C -0.32917 0.15741 -0.30078 0.21968 -0.28932 0.23843 C -0.27786 0.25718 -0.25807 0.24722 -0.23893 0.24792 C -0.21992 0.24838 -0.19726 0.24537 -0.17474 0.24213 " pathEditMode="relative" ptsTypes="AAAAAAAAA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3" grpId="0" animBg="1"/>
      <p:bldP spid="23" grpId="1" animBg="1"/>
      <p:bldP spid="23" grpId="2" animBg="1"/>
      <p:bldP spid="24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A3B5-75E6-4E4C-B92F-0D7DC9A9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Result: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high-delay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FA48A-6875-2449-9200-D7B725C91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5123" y="1443124"/>
            <a:ext cx="6330948" cy="47482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C4E78-F0CE-6A41-93C4-83F049645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126" y="1443126"/>
            <a:ext cx="6330951" cy="4748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67C687-F905-8243-AE42-E8FEF65E3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126" y="1443126"/>
            <a:ext cx="6330948" cy="474821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CA3410-6C3E-B640-B5C8-863F965D0A9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E067C6-8FC3-B448-BEB9-870D72643DC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Steady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</a:p>
          <a:p>
            <a:pPr lvl="1"/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</a:p>
          <a:p>
            <a:pPr lvl="1"/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Outlier</a:t>
            </a:r>
            <a:r>
              <a:rPr lang="zh-CN" altLang="en-US" dirty="0"/>
              <a:t> </a:t>
            </a:r>
            <a:r>
              <a:rPr lang="en-US" altLang="zh-CN" dirty="0"/>
              <a:t>packets</a:t>
            </a:r>
          </a:p>
          <a:p>
            <a:pPr lvl="1"/>
            <a:r>
              <a:rPr lang="en-US" altLang="zh-CN" dirty="0"/>
              <a:t>Bug,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noise?</a:t>
            </a:r>
          </a:p>
          <a:p>
            <a:pPr lvl="1"/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(control</a:t>
            </a:r>
            <a:r>
              <a:rPr lang="zh-CN" altLang="en-US" dirty="0"/>
              <a:t> </a:t>
            </a:r>
            <a:r>
              <a:rPr lang="en-US" altLang="zh-CN" dirty="0"/>
              <a:t>plane)?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Unstable!</a:t>
            </a:r>
          </a:p>
          <a:p>
            <a:pPr lvl="1"/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oscillates</a:t>
            </a:r>
            <a:r>
              <a:rPr lang="zh-CN" altLang="en-US" dirty="0"/>
              <a:t> </a:t>
            </a:r>
            <a:r>
              <a:rPr lang="en-US" altLang="zh-CN" dirty="0"/>
              <a:t>wildly</a:t>
            </a:r>
          </a:p>
          <a:p>
            <a:pPr lvl="1"/>
            <a:r>
              <a:rPr lang="en-US" altLang="zh-CN" dirty="0"/>
              <a:t>Massive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drops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78F95-1D3F-6547-BD4F-18102938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5E6B4-9761-BD42-9B5B-6A13E34F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7625"/>
            <a:ext cx="2743200" cy="365125"/>
          </a:xfrm>
        </p:spPr>
        <p:txBody>
          <a:bodyPr/>
          <a:lstStyle/>
          <a:p>
            <a:fld id="{10D542A6-3A71-914F-8BE1-FC3911FB5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CEB4-C3D0-E14C-8878-D6D93169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Investigation: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unstable…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8B5DF-B58D-D549-A933-41399980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hosts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b="1" dirty="0" err="1"/>
              <a:t>perfSonar</a:t>
            </a:r>
            <a:r>
              <a:rPr lang="zh-CN" altLang="en-US" dirty="0"/>
              <a:t> </a:t>
            </a:r>
            <a:r>
              <a:rPr lang="en-US" altLang="zh-CN" dirty="0"/>
              <a:t>nodes: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b="1" dirty="0"/>
              <a:t>active</a:t>
            </a:r>
            <a:r>
              <a:rPr lang="zh-CN" altLang="en-US" b="1" dirty="0"/>
              <a:t> </a:t>
            </a:r>
            <a:r>
              <a:rPr lang="en-US" altLang="zh-CN" b="1" dirty="0"/>
              <a:t>measurement</a:t>
            </a:r>
            <a:r>
              <a:rPr lang="zh-CN" altLang="en-US" b="1" dirty="0"/>
              <a:t> </a:t>
            </a:r>
            <a:r>
              <a:rPr lang="en-US" altLang="zh-CN" b="1" dirty="0"/>
              <a:t>tool</a:t>
            </a:r>
            <a:r>
              <a:rPr lang="en-US" altLang="zh-CN" dirty="0"/>
              <a:t>!</a:t>
            </a:r>
          </a:p>
          <a:p>
            <a:pPr lvl="1"/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tests?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tests?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altLang="zh-CN" dirty="0"/>
              <a:t>Ongoing</a:t>
            </a:r>
            <a:r>
              <a:rPr lang="zh-CN" altLang="en-US" dirty="0"/>
              <a:t> </a:t>
            </a:r>
            <a:r>
              <a:rPr lang="en-US" altLang="zh-CN" dirty="0"/>
              <a:t>investigation…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4" name="Picture 1" descr="http://img.yxbao.com/pic/201303/29/1364534529_4c.jpg">
            <a:extLst>
              <a:ext uri="{FF2B5EF4-FFF2-40B4-BE49-F238E27FC236}">
                <a16:creationId xmlns:a16="http://schemas.microsoft.com/office/drawing/2014/main" id="{A3B8A184-7C17-B54A-B48B-081817ECB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6" b="100000" l="21191" r="69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2" t="14844" r="31445" b="-4297"/>
          <a:stretch/>
        </p:blipFill>
        <p:spPr bwMode="auto">
          <a:xfrm>
            <a:off x="12192000" y="2247900"/>
            <a:ext cx="2825265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00795-EA3B-2A44-8171-178930BF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0BDE4-DE8D-B340-AF00-B57F4ABC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43208-6FDB-DF4B-B014-14EB939E6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2908712"/>
            <a:ext cx="10134600" cy="2370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508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FD5D-9B22-F848-87D1-36B72FFE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Summary,</a:t>
            </a:r>
            <a:r>
              <a:rPr lang="zh-CN" altLang="en-US" dirty="0"/>
              <a:t> </a:t>
            </a:r>
            <a:r>
              <a:rPr lang="en-US" altLang="zh-CN" dirty="0"/>
              <a:t>Q&amp;A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0957-BD15-3C4D-AB2E-3B9EF219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Scrutinizing</a:t>
            </a:r>
            <a:r>
              <a:rPr lang="zh-CN" altLang="en-US" dirty="0"/>
              <a:t> </a:t>
            </a:r>
            <a:r>
              <a:rPr lang="en-US" altLang="zh-CN" dirty="0"/>
              <a:t>queues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b="1" dirty="0"/>
              <a:t>production</a:t>
            </a:r>
            <a:r>
              <a:rPr lang="zh-CN" altLang="en-US" b="1" dirty="0"/>
              <a:t> </a:t>
            </a:r>
            <a:r>
              <a:rPr lang="en-US" altLang="zh-CN" b="1" dirty="0"/>
              <a:t>networks</a:t>
            </a:r>
            <a:r>
              <a:rPr lang="zh-CN" altLang="en-US" b="1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legacy</a:t>
            </a:r>
            <a:r>
              <a:rPr lang="zh-CN" altLang="en-US" b="1" dirty="0"/>
              <a:t> </a:t>
            </a:r>
            <a:r>
              <a:rPr lang="en-US" altLang="zh-CN" b="1" dirty="0"/>
              <a:t>device</a:t>
            </a:r>
            <a:r>
              <a:rPr lang="zh-CN" altLang="en-US" b="1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microseconds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Tapping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assist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sizing</a:t>
            </a:r>
            <a:r>
              <a:rPr lang="zh-CN" altLang="en-US" dirty="0"/>
              <a:t> </a:t>
            </a:r>
            <a:r>
              <a:rPr lang="en-US" altLang="zh-CN" dirty="0"/>
              <a:t>experiments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Interim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fine-grained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E03B1-3A08-A448-9391-178543D4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B0BCF-9ED5-CD45-9AEE-25F2152B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9EA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9EA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9EA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9EA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9EA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9EA0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9EA0"/>
                                      </p:to>
                                    </p:animClr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9EA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B4B3-E031-9E43-8321-7B050921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Backup: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CDF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unstable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4BC17E-3E79-3D4C-BBE9-0C9683411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90" y="1507854"/>
            <a:ext cx="6086855" cy="45651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7F20C-96F3-DF41-8DF0-395F2437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Buffer Sizing, 12/3/2019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A03B8-BA45-AC46-87F0-6300EABD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42A6-3A71-914F-8BE1-FC3911FB5887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4B516-80A7-AA44-AB91-104533CE1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145" y="1507853"/>
            <a:ext cx="6086855" cy="45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5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8828</TotalTime>
  <Words>377</Words>
  <Application>Microsoft Macintosh PowerPoint</Application>
  <PresentationFormat>Widescreen</PresentationFormat>
  <Paragraphs>112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Calibri</vt:lpstr>
      <vt:lpstr>Calibri Light</vt:lpstr>
      <vt:lpstr>Office Theme</vt:lpstr>
      <vt:lpstr>Fine-grained queue measurement via tapping: an experience report</vt:lpstr>
      <vt:lpstr>High drops, low link utilization…</vt:lpstr>
      <vt:lpstr>Legacy switch: lack of visibility</vt:lpstr>
      <vt:lpstr>Offline analysis</vt:lpstr>
      <vt:lpstr>Result: three types of high-delay events</vt:lpstr>
      <vt:lpstr>Investigation: when queue is unstable…</vt:lpstr>
      <vt:lpstr>Summary, Q&amp;A</vt:lpstr>
      <vt:lpstr>Backup: Queue size CDF while unstable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104</cp:revision>
  <dcterms:created xsi:type="dcterms:W3CDTF">2019-11-22T00:04:07Z</dcterms:created>
  <dcterms:modified xsi:type="dcterms:W3CDTF">2019-12-03T21:46:10Z</dcterms:modified>
</cp:coreProperties>
</file>