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9144000" cy="6858000"/>
  <p:embeddedFontLst>
    <p:embeddedFont>
      <p:font typeface="Verizon NHG TX"/>
      <p:regular r:id="rId15"/>
      <p:bold r:id="rId16"/>
      <p:italic r:id="rId17"/>
      <p:boldItalic r:id="rId18"/>
    </p:embeddedFont>
    <p:embeddedFont>
      <p:font typeface="Verizon NHG D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VerizonNHGDS-bold.fntdata"/><Relationship Id="rId22" Type="http://schemas.openxmlformats.org/officeDocument/2006/relationships/font" Target="fonts/VerizonNHGDS-boldItalic.fntdata"/><Relationship Id="rId21" Type="http://schemas.openxmlformats.org/officeDocument/2006/relationships/font" Target="fonts/VerizonNHGD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VerizonNHGTX-regular.fntdata"/><Relationship Id="rId14" Type="http://schemas.openxmlformats.org/officeDocument/2006/relationships/slide" Target="slides/slide9.xml"/><Relationship Id="rId17" Type="http://schemas.openxmlformats.org/officeDocument/2006/relationships/font" Target="fonts/VerizonNHGTX-italic.fntdata"/><Relationship Id="rId16" Type="http://schemas.openxmlformats.org/officeDocument/2006/relationships/font" Target="fonts/VerizonNHGTX-bold.fntdata"/><Relationship Id="rId19" Type="http://schemas.openxmlformats.org/officeDocument/2006/relationships/font" Target="fonts/VerizonNHGDS-regular.fntdata"/><Relationship Id="rId18" Type="http://schemas.openxmlformats.org/officeDocument/2006/relationships/font" Target="fonts/VerizonNHGTX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eue Haas Grotesk Text Std"/>
                <a:ea typeface="Neue Haas Grotesk Text Std"/>
                <a:cs typeface="Neue Haas Grotesk Text Std"/>
                <a:sym typeface="Neue Haas Grotesk Text St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eue Haas Grotesk Text Std"/>
                <a:ea typeface="Neue Haas Grotesk Text Std"/>
                <a:cs typeface="Neue Haas Grotesk Text Std"/>
                <a:sym typeface="Neue Haas Grotesk Text St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508000" y="3257550"/>
            <a:ext cx="8128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eue Haas Grotesk Text Std"/>
                <a:ea typeface="Neue Haas Grotesk Text Std"/>
                <a:cs typeface="Neue Haas Grotesk Text Std"/>
                <a:sym typeface="Neue Haas Grotesk Text Std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eue Haas Grotesk Text Std"/>
                <a:ea typeface="Neue Haas Grotesk Text Std"/>
                <a:cs typeface="Neue Haas Grotesk Text Std"/>
                <a:sym typeface="Neue Haas Grotesk Text Std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eue Haas Grotesk Text Std"/>
                <a:ea typeface="Neue Haas Grotesk Text Std"/>
                <a:cs typeface="Neue Haas Grotesk Text Std"/>
                <a:sym typeface="Neue Haas Grotesk Text Std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eue Haas Grotesk Text Std"/>
                <a:ea typeface="Neue Haas Grotesk Text Std"/>
                <a:cs typeface="Neue Haas Grotesk Text Std"/>
                <a:sym typeface="Neue Haas Grotesk Text Std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eue Haas Grotesk Text Std"/>
                <a:ea typeface="Neue Haas Grotesk Text Std"/>
                <a:cs typeface="Neue Haas Grotesk Text Std"/>
                <a:sym typeface="Neue Haas Grotesk Text Std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eue Haas Grotesk Text Std"/>
                <a:ea typeface="Neue Haas Grotesk Text Std"/>
                <a:cs typeface="Neue Haas Grotesk Text Std"/>
                <a:sym typeface="Neue Haas Grotesk Text St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Neue Haas Grotesk Text Std"/>
                <a:ea typeface="Neue Haas Grotesk Text Std"/>
                <a:cs typeface="Neue Haas Grotesk Text Std"/>
                <a:sym typeface="Neue Haas Grotesk Text Std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Neue Haas Grotesk Text Std"/>
              <a:ea typeface="Neue Haas Grotesk Text Std"/>
              <a:cs typeface="Neue Haas Grotesk Text Std"/>
              <a:sym typeface="Neue Haas Grotesk Text St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508000" y="3257550"/>
            <a:ext cx="8128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a564a4841_0_3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a564a4841_0_3:notes"/>
          <p:cNvSpPr txBox="1"/>
          <p:nvPr>
            <p:ph idx="1" type="body"/>
          </p:nvPr>
        </p:nvSpPr>
        <p:spPr>
          <a:xfrm>
            <a:off x="508000" y="3257550"/>
            <a:ext cx="81279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7a564a4841_0_3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a4527b347_0_0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a4527b347_0_0:notes"/>
          <p:cNvSpPr txBox="1"/>
          <p:nvPr>
            <p:ph idx="1" type="body"/>
          </p:nvPr>
        </p:nvSpPr>
        <p:spPr>
          <a:xfrm>
            <a:off x="508000" y="3257550"/>
            <a:ext cx="81279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5a4527b347_0_0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a564a4841_0_11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a564a4841_0_11:notes"/>
          <p:cNvSpPr txBox="1"/>
          <p:nvPr>
            <p:ph idx="1" type="body"/>
          </p:nvPr>
        </p:nvSpPr>
        <p:spPr>
          <a:xfrm>
            <a:off x="508000" y="3257550"/>
            <a:ext cx="81279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7a564a4841_0_11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a564a4841_0_19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a564a4841_0_19:notes"/>
          <p:cNvSpPr txBox="1"/>
          <p:nvPr>
            <p:ph idx="1" type="body"/>
          </p:nvPr>
        </p:nvSpPr>
        <p:spPr>
          <a:xfrm>
            <a:off x="508000" y="3257550"/>
            <a:ext cx="81279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7a564a4841_0_19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a564a4841_0_29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a564a4841_0_29:notes"/>
          <p:cNvSpPr txBox="1"/>
          <p:nvPr>
            <p:ph idx="1" type="body"/>
          </p:nvPr>
        </p:nvSpPr>
        <p:spPr>
          <a:xfrm>
            <a:off x="508000" y="3257550"/>
            <a:ext cx="81279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7a564a4841_0_29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a564a4841_0_41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a564a4841_0_41:notes"/>
          <p:cNvSpPr txBox="1"/>
          <p:nvPr>
            <p:ph idx="1" type="body"/>
          </p:nvPr>
        </p:nvSpPr>
        <p:spPr>
          <a:xfrm>
            <a:off x="508000" y="3257550"/>
            <a:ext cx="81279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7a564a4841_0_41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a564a4841_1_0:notes"/>
          <p:cNvSpPr/>
          <p:nvPr>
            <p:ph idx="2" type="sldImg"/>
          </p:nvPr>
        </p:nvSpPr>
        <p:spPr>
          <a:xfrm>
            <a:off x="2286000" y="514350"/>
            <a:ext cx="4572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a564a4841_1_0:notes"/>
          <p:cNvSpPr txBox="1"/>
          <p:nvPr>
            <p:ph idx="1" type="body"/>
          </p:nvPr>
        </p:nvSpPr>
        <p:spPr>
          <a:xfrm>
            <a:off x="508000" y="3257550"/>
            <a:ext cx="81279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7a564a4841_1_0:notes"/>
          <p:cNvSpPr txBox="1"/>
          <p:nvPr>
            <p:ph idx="12" type="sldNum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8:notes"/>
          <p:cNvSpPr txBox="1"/>
          <p:nvPr>
            <p:ph idx="1" type="body"/>
          </p:nvPr>
        </p:nvSpPr>
        <p:spPr>
          <a:xfrm>
            <a:off x="508000" y="3257550"/>
            <a:ext cx="8128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8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">
  <p:cSld name="Cover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457200" y="713290"/>
            <a:ext cx="62718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izon NHG DS"/>
              <a:buNone/>
              <a:defRPr b="1" i="0" sz="6000"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457200" y="2542090"/>
            <a:ext cx="411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izon NHG TX"/>
              <a:buNone/>
              <a:defRPr b="0" i="0" sz="200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izon NHG TX"/>
              <a:buNone/>
              <a:defRPr b="1" sz="2000">
                <a:solidFill>
                  <a:schemeClr val="dk1"/>
                </a:solidFill>
              </a:defRPr>
            </a:lvl2pPr>
            <a:lvl3pPr lvl="2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200" y="217434"/>
            <a:ext cx="8475600" cy="3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verse Statement">
  <p:cSld name="Reverse Statement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594359"/>
            <a:ext cx="7086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izon NHG D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1"/>
          <p:cNvSpPr txBox="1"/>
          <p:nvPr/>
        </p:nvSpPr>
        <p:spPr>
          <a:xfrm>
            <a:off x="1333500" y="4700016"/>
            <a:ext cx="7124700" cy="2133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Verizon confidential and proprietary. Unauthorized disclosure, reproduction or other use prohibited.</a:t>
            </a:r>
            <a:endParaRPr b="0" i="0" sz="650">
              <a:solidFill>
                <a:schemeClr val="lt1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092" y="4524097"/>
            <a:ext cx="869976" cy="38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457200" y="594359"/>
            <a:ext cx="7086600" cy="14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izon NHG DS"/>
              <a:buNone/>
              <a:defRPr b="1" sz="40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457200" y="2057400"/>
            <a:ext cx="7086600" cy="241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izon NHG TX"/>
              <a:buNone/>
              <a:defRPr b="0" i="0" sz="180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izon NHG TX"/>
              <a:buNone/>
              <a:defRPr b="0" i="0" sz="180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0" i="0" sz="180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0" i="0" sz="180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9pPr>
          </a:lstStyle>
          <a:p/>
        </p:txBody>
      </p:sp>
      <p:cxnSp>
        <p:nvCxnSpPr>
          <p:cNvPr id="81" name="Google Shape;81;p12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458200" y="4693734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tement">
  <p:cSld name="Statem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199" y="594359"/>
            <a:ext cx="708660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izon NHG DS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tement White Text Photo">
  <p:cSld name="Statement White Text Photo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4572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lt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457200" y="594359"/>
            <a:ext cx="7086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izon NHG D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1333500" y="4700016"/>
            <a:ext cx="7124700" cy="2133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Verizon confidential and proprietary. Unauthorized disclosure, reproduction or other use prohibited.</a:t>
            </a:r>
            <a:endParaRPr b="0" i="0" sz="650">
              <a:solidFill>
                <a:schemeClr val="lt1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092" y="4524097"/>
            <a:ext cx="869976" cy="38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tement Black Text Photo">
  <p:cSld name="Statement Black Text Photo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4572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457200" y="594359"/>
            <a:ext cx="7086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izon NHG DS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1333500" y="4612166"/>
            <a:ext cx="7124700" cy="3012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Verizon confidential and proprietary. Unauthorized disclosure, reproduction or other use prohibited.</a:t>
            </a:r>
            <a:endParaRPr b="0" i="0" sz="650">
              <a:solidFill>
                <a:schemeClr val="dk1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049" y="4524645"/>
            <a:ext cx="865725" cy="3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 Text and Photos">
  <p:cSld name="Three Column Text and Photo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16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119213" y="3137136"/>
            <a:ext cx="2567587" cy="1301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3288207" y="3137136"/>
            <a:ext cx="2567587" cy="1301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3" type="body"/>
          </p:nvPr>
        </p:nvSpPr>
        <p:spPr>
          <a:xfrm>
            <a:off x="457200" y="3137136"/>
            <a:ext cx="2567587" cy="1301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457200" y="1457326"/>
            <a:ext cx="2567587" cy="159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3288206" y="1457326"/>
            <a:ext cx="2567587" cy="159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106" name="Google Shape;106;p16"/>
          <p:cNvSpPr/>
          <p:nvPr>
            <p:ph idx="6" type="pic"/>
          </p:nvPr>
        </p:nvSpPr>
        <p:spPr>
          <a:xfrm>
            <a:off x="6119213" y="1457326"/>
            <a:ext cx="2567587" cy="159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457200" y="59055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edia">
  <p:cSld name="Media"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108488" y="4531602"/>
            <a:ext cx="2588217" cy="5707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110" name="Google Shape;110;p17"/>
          <p:cNvSpPr/>
          <p:nvPr>
            <p:ph idx="2" type="media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4572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Statement and Long Chart">
  <p:cSld name="One Statement and Long Char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>
            <p:ph idx="2" type="chart"/>
          </p:nvPr>
        </p:nvSpPr>
        <p:spPr>
          <a:xfrm>
            <a:off x="457198" y="2095248"/>
            <a:ext cx="8229602" cy="2343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57200" y="1459580"/>
            <a:ext cx="8229600" cy="5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115" name="Google Shape;115;p18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59055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Statement and Horizontal Chart">
  <p:cSld name="One Statement and Horizontal Char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>
            <p:ph idx="2" type="chart"/>
          </p:nvPr>
        </p:nvSpPr>
        <p:spPr>
          <a:xfrm>
            <a:off x="457198" y="2095248"/>
            <a:ext cx="7086602" cy="2384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57200" y="1459580"/>
            <a:ext cx="7086600" cy="5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122" name="Google Shape;122;p19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19"/>
          <p:cNvSpPr txBox="1"/>
          <p:nvPr/>
        </p:nvSpPr>
        <p:spPr>
          <a:xfrm>
            <a:off x="1294108" y="93764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457200" y="59055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One Statement and Chart">
  <p:cSld name="1_One Statement and Char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>
            <p:ph idx="2" type="chart"/>
          </p:nvPr>
        </p:nvSpPr>
        <p:spPr>
          <a:xfrm>
            <a:off x="4572000" y="594360"/>
            <a:ext cx="4114800" cy="3615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DS"/>
              <a:buNone/>
              <a:defRPr b="0" i="0" sz="12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457200" y="1459580"/>
            <a:ext cx="3933131" cy="2750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DS"/>
              <a:buNone/>
              <a:defRPr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DS"/>
              <a:buNone/>
              <a:defRPr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128" name="Google Shape;128;p20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590550"/>
            <a:ext cx="3936569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izon NHG DS"/>
              <a:buNone/>
              <a:defRPr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- Black">
  <p:cSld name="Cover slide_1">
    <p:bg>
      <p:bgPr>
        <a:solidFill>
          <a:srgbClr val="00000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457200" y="704824"/>
            <a:ext cx="62718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Verizon NHG DS"/>
              <a:buNone/>
              <a:defRPr b="1" i="0" sz="6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457200" y="2635740"/>
            <a:ext cx="411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izon NHG DS"/>
              <a:buNone/>
              <a:defRPr b="0" i="0" sz="2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lvl="1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izon NHG DS"/>
              <a:buNone/>
              <a:defRPr b="1" sz="2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lvl="2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izon NHG DS"/>
              <a:buNone/>
              <a:defRPr b="1" sz="2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lvl="3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izon NHG DS"/>
              <a:buNone/>
              <a:defRPr b="1" sz="2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lvl="4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izon NHG DS"/>
              <a:buNone/>
              <a:defRPr b="1" sz="2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lvl="5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izon NHG DS"/>
              <a:buNone/>
              <a:defRPr b="1" sz="2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lvl="6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izon NHG DS"/>
              <a:buNone/>
              <a:defRPr b="1" sz="2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lvl="7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izon NHG DS"/>
              <a:buNone/>
              <a:defRPr b="1" sz="2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lvl="8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izon NHG DS"/>
              <a:buNone/>
              <a:defRPr b="1" sz="2000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092" y="4524097"/>
            <a:ext cx="869976" cy="38132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>
            <a:off x="1333500" y="4608566"/>
            <a:ext cx="71247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" u="none" cap="none" strike="noStrike">
                <a:solidFill>
                  <a:srgbClr val="FFFFFF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Verizon confidential and proprietary. Unauthorized disclosure, reproduction or other use prohibited.</a:t>
            </a:r>
            <a:endParaRPr b="0" i="0" sz="650" u="none" cap="none" strike="noStrike">
              <a:solidFill>
                <a:srgbClr val="FFFFFF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200" y="217434"/>
            <a:ext cx="8475600" cy="3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x Chart">
  <p:cSld name="Complex Char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1"/>
          <p:cNvSpPr txBox="1"/>
          <p:nvPr>
            <p:ph type="title"/>
          </p:nvPr>
        </p:nvSpPr>
        <p:spPr>
          <a:xfrm>
            <a:off x="457200" y="24765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/>
          <p:nvPr>
            <p:ph idx="2" type="pic"/>
          </p:nvPr>
        </p:nvSpPr>
        <p:spPr>
          <a:xfrm>
            <a:off x="457200" y="590550"/>
            <a:ext cx="8229600" cy="3848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30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hart Slide">
  <p:cSld name="Two Chart Slid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7" name="Google Shape;137;p22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457200" y="1459580"/>
            <a:ext cx="3933131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4572000" y="1459580"/>
            <a:ext cx="3933131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457200" y="59055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">
  <p:cSld name="Thank You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hank You">
  <p:cSld name="1_Thank You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/>
          <p:nvPr/>
        </p:nvSpPr>
        <p:spPr>
          <a:xfrm flipH="1" rot="10800000">
            <a:off x="0" y="1163099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/>
        </p:nvSpPr>
        <p:spPr>
          <a:xfrm flipH="1">
            <a:off x="4526626" y="571349"/>
            <a:ext cx="4617373" cy="590502"/>
          </a:xfrm>
          <a:custGeom>
            <a:rect b="b" l="l" r="r" t="t"/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–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and One Picture">
  <p:cSld name="Text and One Pictur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"/>
          <p:cNvSpPr/>
          <p:nvPr>
            <p:ph idx="2" type="pic"/>
          </p:nvPr>
        </p:nvSpPr>
        <p:spPr>
          <a:xfrm>
            <a:off x="4572000" y="1457325"/>
            <a:ext cx="4114800" cy="2657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0" y="4154833"/>
            <a:ext cx="4114800" cy="28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Verizon NHG TX"/>
              <a:buNone/>
              <a:defRPr b="0" sz="7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Verizon NHG TX"/>
              <a:buNone/>
              <a:defRPr sz="7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Verizon NHG TX"/>
              <a:buNone/>
              <a:defRPr sz="7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Verizon NHG TX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Verizon NHG TX"/>
              <a:buNone/>
              <a:defRPr sz="7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457200" y="1459580"/>
            <a:ext cx="3933131" cy="2979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57200" y="59055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459580"/>
            <a:ext cx="7086600" cy="2979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59055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verse Section Header">
  <p:cSld name="Reverse Section Header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594359"/>
            <a:ext cx="7086600" cy="14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Verizon NHG DS"/>
              <a:buNone/>
              <a:defRPr b="1" sz="40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2057400"/>
            <a:ext cx="7086600" cy="238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izon NHG TX"/>
              <a:buNone/>
              <a:defRPr b="0" i="0" sz="1800">
                <a:solidFill>
                  <a:schemeClr val="lt2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izon NHG TX"/>
              <a:buNone/>
              <a:defRPr b="0" i="0" sz="1800">
                <a:solidFill>
                  <a:schemeClr val="lt2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 b="0" i="0" sz="1800">
                <a:solidFill>
                  <a:schemeClr val="lt2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b="0" i="0" sz="1800">
                <a:solidFill>
                  <a:schemeClr val="lt2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b="0" i="0" sz="1800">
                <a:solidFill>
                  <a:schemeClr val="lt2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9pPr>
          </a:lstStyle>
          <a:p/>
        </p:txBody>
      </p:sp>
      <p:cxnSp>
        <p:nvCxnSpPr>
          <p:cNvPr id="39" name="Google Shape;39;p6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6"/>
          <p:cNvSpPr txBox="1"/>
          <p:nvPr/>
        </p:nvSpPr>
        <p:spPr>
          <a:xfrm>
            <a:off x="1333500" y="4700016"/>
            <a:ext cx="7124700" cy="2133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Verizon confidential and proprietary. Unauthorized disclosure, reproduction or other use prohibited.</a:t>
            </a:r>
            <a:endParaRPr b="0" i="0" sz="650">
              <a:solidFill>
                <a:schemeClr val="lt1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092" y="4524097"/>
            <a:ext cx="869976" cy="38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Agend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59436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izon NHG D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0" y="1459580"/>
            <a:ext cx="7086600" cy="2979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izon NHG DS"/>
              <a:buAutoNum type="arabicPeriod"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 Column Text and Photos">
  <p:cSld name="Four Column Text and Photo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701228" y="3137136"/>
            <a:ext cx="1869909" cy="1301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2572863" y="3137136"/>
            <a:ext cx="1869909" cy="1301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57200" y="3137136"/>
            <a:ext cx="1869909" cy="1301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4" name="Google Shape;54;p8"/>
          <p:cNvSpPr/>
          <p:nvPr>
            <p:ph idx="4" type="pic"/>
          </p:nvPr>
        </p:nvSpPr>
        <p:spPr>
          <a:xfrm>
            <a:off x="457200" y="1457326"/>
            <a:ext cx="1869909" cy="159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55" name="Google Shape;55;p8"/>
          <p:cNvSpPr/>
          <p:nvPr>
            <p:ph idx="5" type="pic"/>
          </p:nvPr>
        </p:nvSpPr>
        <p:spPr>
          <a:xfrm>
            <a:off x="2572862" y="1457326"/>
            <a:ext cx="1869909" cy="159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56" name="Google Shape;56;p8"/>
          <p:cNvSpPr/>
          <p:nvPr>
            <p:ph idx="6" type="pic"/>
          </p:nvPr>
        </p:nvSpPr>
        <p:spPr>
          <a:xfrm>
            <a:off x="4701228" y="1457326"/>
            <a:ext cx="1869909" cy="159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59055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7" type="body"/>
          </p:nvPr>
        </p:nvSpPr>
        <p:spPr>
          <a:xfrm>
            <a:off x="6816891" y="3137136"/>
            <a:ext cx="1869909" cy="1301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8"/>
          <p:cNvSpPr/>
          <p:nvPr>
            <p:ph idx="8" type="pic"/>
          </p:nvPr>
        </p:nvSpPr>
        <p:spPr>
          <a:xfrm>
            <a:off x="6816891" y="1457326"/>
            <a:ext cx="1869909" cy="159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Statement and Chart">
  <p:cSld name="One Statement and Char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>
            <p:ph idx="2" type="chart"/>
          </p:nvPr>
        </p:nvSpPr>
        <p:spPr>
          <a:xfrm>
            <a:off x="4572000" y="594360"/>
            <a:ext cx="4114800" cy="3844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lvl="1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200" y="1459580"/>
            <a:ext cx="3933131" cy="2979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64" name="Google Shape;64;p9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9"/>
          <p:cNvSpPr txBox="1"/>
          <p:nvPr>
            <p:ph type="title"/>
          </p:nvPr>
        </p:nvSpPr>
        <p:spPr>
          <a:xfrm>
            <a:off x="457200" y="590550"/>
            <a:ext cx="3936569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Black">
  <p:cSld name="Agenda Black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59436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izon NHG D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1459580"/>
            <a:ext cx="7086600" cy="2979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izon NHG DS"/>
              <a:buAutoNum type="arabicPeriod"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izon NHG TX"/>
              <a:buNone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9pPr>
          </a:lstStyle>
          <a:p/>
        </p:txBody>
      </p:sp>
      <p:cxnSp>
        <p:nvCxnSpPr>
          <p:cNvPr id="69" name="Google Shape;69;p10"/>
          <p:cNvCxnSpPr/>
          <p:nvPr/>
        </p:nvCxnSpPr>
        <p:spPr>
          <a:xfrm>
            <a:off x="457200" y="457200"/>
            <a:ext cx="8229600" cy="0"/>
          </a:xfrm>
          <a:prstGeom prst="straightConnector1">
            <a:avLst/>
          </a:prstGeom>
          <a:noFill/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algn="r">
              <a:spcBef>
                <a:spcPts val="0"/>
              </a:spcBef>
              <a:buNone/>
              <a:defRPr b="1" sz="700">
                <a:solidFill>
                  <a:schemeClr val="lt2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1333500" y="4700016"/>
            <a:ext cx="7124700" cy="2133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">
                <a:solidFill>
                  <a:schemeClr val="lt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Verizon confidential and proprietary. Unauthorized disclosure, reproduction or other use prohibited.</a:t>
            </a:r>
            <a:endParaRPr b="0" i="0" sz="650">
              <a:solidFill>
                <a:schemeClr val="lt1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092" y="4524097"/>
            <a:ext cx="869976" cy="38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59055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izon NHG DS"/>
              <a:buNone/>
              <a:defRPr b="1" i="0" sz="24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463040"/>
            <a:ext cx="7086600" cy="297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1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izon NHG TX"/>
              <a:buNone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Verizon NHG TX"/>
                <a:ea typeface="Verizon NHG TX"/>
                <a:cs typeface="Verizon NHG TX"/>
                <a:sym typeface="Verizon NHG TX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56050" y="4625349"/>
            <a:ext cx="635974" cy="2787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pos="4752">
          <p15:clr>
            <a:srgbClr val="F26B43"/>
          </p15:clr>
        </p15:guide>
        <p15:guide id="5" orient="horz" pos="918">
          <p15:clr>
            <a:srgbClr val="F26B43"/>
          </p15:clr>
        </p15:guide>
        <p15:guide id="6" orient="horz" pos="2964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372">
          <p15:clr>
            <a:srgbClr val="F26B43"/>
          </p15:clr>
        </p15:guide>
        <p15:guide id="9" orient="horz" pos="3084">
          <p15:clr>
            <a:srgbClr val="F26B43"/>
          </p15:clr>
        </p15:guide>
        <p15:guide id="10" orient="horz" pos="2796">
          <p15:clr>
            <a:srgbClr val="F26B43"/>
          </p15:clr>
        </p15:guide>
        <p15:guide id="11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ctrTitle"/>
          </p:nvPr>
        </p:nvSpPr>
        <p:spPr>
          <a:xfrm>
            <a:off x="457200" y="707775"/>
            <a:ext cx="80055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/>
              <a:t>Understanding switch buffer utilization in CLOS data center fabric</a:t>
            </a:r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1553100" y="3374925"/>
            <a:ext cx="52227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izon NHG DS"/>
              <a:buNone/>
            </a:pPr>
            <a:r>
              <a:rPr lang="en-US" sz="18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Yihua He </a:t>
            </a:r>
            <a:r>
              <a:rPr lang="en-US" sz="18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(</a:t>
            </a:r>
            <a:r>
              <a:rPr lang="en-US" sz="18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hyihua@verizonmedia.com</a:t>
            </a:r>
            <a:r>
              <a:rPr lang="en-US" sz="18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)</a:t>
            </a:r>
            <a:endParaRPr sz="1800">
              <a:solidFill>
                <a:schemeClr val="dk1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izon NHG DS"/>
              <a:buNone/>
            </a:pPr>
            <a:r>
              <a:rPr lang="en-US" sz="18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 Nitin Batta (batta@verizonmedia.com)</a:t>
            </a:r>
            <a:endParaRPr sz="1800">
              <a:solidFill>
                <a:schemeClr val="dk1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izon NHG DS"/>
              <a:buNone/>
            </a:pPr>
            <a:r>
              <a:rPr lang="en-US" sz="1800">
                <a:solidFill>
                  <a:schemeClr val="dk1"/>
                </a:solidFill>
                <a:latin typeface="Verizon NHG DS"/>
                <a:ea typeface="Verizon NHG DS"/>
                <a:cs typeface="Verizon NHG DS"/>
                <a:sym typeface="Verizon NHG DS"/>
              </a:rPr>
              <a:t> Igor Gashinsky (igor@verizonmedia.com)</a:t>
            </a:r>
            <a:endParaRPr sz="1800">
              <a:solidFill>
                <a:schemeClr val="dk1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Verizon NHG DS"/>
              <a:buNone/>
            </a:pPr>
            <a:r>
              <a:t/>
            </a:r>
            <a:endParaRPr sz="1800">
              <a:solidFill>
                <a:schemeClr val="dk1"/>
              </a:solidFill>
              <a:latin typeface="Verizon NHG DS"/>
              <a:ea typeface="Verizon NHG DS"/>
              <a:cs typeface="Verizon NHG DS"/>
              <a:sym typeface="Verizon NHG D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457200" y="594360"/>
            <a:ext cx="70866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Measurement topology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294325" y="1488150"/>
            <a:ext cx="3774900" cy="31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900"/>
              </a:spcBef>
              <a:spcAft>
                <a:spcPts val="0"/>
              </a:spcAft>
              <a:buSzPts val="1600"/>
              <a:buChar char="●"/>
            </a:pPr>
            <a:r>
              <a:rPr b="0" lang="en-US"/>
              <a:t>SPN-LEF-TOR 3-tier CLOS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/>
              <a:t>40G/10G network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/>
              <a:t>Each TOR is connected with 2 LEFs, each of which in a VC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/>
              <a:t>~250 TORs in the cluster, ~10000 physical hosts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/>
              <a:t>16 SPNs and 32 LEFs (16 LEFs are used) per VC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/>
              <a:t>Hadoop workload, a lot of east-west, incast traffic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/>
              <a:t>One of the older clusters with no significant workload changes.</a:t>
            </a:r>
            <a:endParaRPr b="0"/>
          </a:p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527" y="1064625"/>
            <a:ext cx="4847172" cy="363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457200" y="594360"/>
            <a:ext cx="70866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Buffer utilization for a single switch</a:t>
            </a:r>
            <a:endParaRPr/>
          </a:p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906075" y="2860138"/>
            <a:ext cx="7086600" cy="168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izon NHG DS"/>
              <a:buChar char="●"/>
            </a:pPr>
            <a:r>
              <a:rPr lang="en-US"/>
              <a:t>Buffer utilization is measured by max use count (high watermark)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izon NHG DS"/>
              <a:buChar char="●"/>
            </a:pPr>
            <a:r>
              <a:rPr lang="en-US"/>
              <a:t>Each line represents a single port in the switch over time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Buffer arrangement in the measurement environment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Total buffer per switch is 12M bytes, organized as 61440 memory cells (208 bytes/cell)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 small number of reserved cells per switch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Free cells are fully share-able among any ports. 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 Up to                     cells can be allocated to a single port, where B is the total number of free cells at the time of allocation, and alpha=8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t/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50" y="1005775"/>
            <a:ext cx="79929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250" y="4565339"/>
            <a:ext cx="702270" cy="2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457200" y="594360"/>
            <a:ext cx="70866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Buffer utilization in SPN switches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457200" y="1459575"/>
            <a:ext cx="3405900" cy="29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9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Measure SPN-LEF ports in all SPN switches in the cluster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There are 32x16x2=1024 SPN-LEF ports in the figure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Buffer utilization in SPN switches are low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Most ports never exceeded using more than 5k cells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 few ports reached 28k cells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Buffer ceiling is ~50k</a:t>
            </a:r>
            <a:endParaRPr/>
          </a:p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500" y="1432560"/>
            <a:ext cx="4976099" cy="279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641150" y="590560"/>
            <a:ext cx="70866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Buffer utilization in LEF switches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714725" y="3502600"/>
            <a:ext cx="31998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LEF-SPN ports</a:t>
            </a:r>
            <a:endParaRPr/>
          </a:p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50" y="1169775"/>
            <a:ext cx="4009974" cy="22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425" y="920435"/>
            <a:ext cx="4453275" cy="250496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5125150" y="3502600"/>
            <a:ext cx="31998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LEF-TOR ports</a:t>
            </a:r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794700" y="3892525"/>
            <a:ext cx="33921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total 1024 LEF-SPN ports</a:t>
            </a:r>
            <a:endParaRPr>
              <a:latin typeface="Verizon NHG TX"/>
              <a:ea typeface="Verizon NHG TX"/>
              <a:cs typeface="Verizon NHG TX"/>
              <a:sym typeface="Verizon NHG TX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Low utilization in buffer</a:t>
            </a:r>
            <a:endParaRPr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4964750" y="3892525"/>
            <a:ext cx="33921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total 1024 LEF-TOR ports</a:t>
            </a:r>
            <a:endParaRPr>
              <a:latin typeface="Verizon NHG TX"/>
              <a:ea typeface="Verizon NHG TX"/>
              <a:cs typeface="Verizon NHG TX"/>
              <a:sym typeface="Verizon NHG TX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High utilization in buffer</a:t>
            </a:r>
            <a:endParaRPr>
              <a:latin typeface="Verizon NHG TX"/>
              <a:ea typeface="Verizon NHG TX"/>
              <a:cs typeface="Verizon NHG TX"/>
              <a:sym typeface="Verizon NHG TX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Many flatlined 50k buffer ceiling</a:t>
            </a:r>
            <a:endParaRPr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795675" y="741510"/>
            <a:ext cx="70866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Buffer utilization in TOR switches</a:t>
            </a:r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714725" y="3502600"/>
            <a:ext cx="31998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TOR-LEF</a:t>
            </a:r>
            <a:r>
              <a:rPr lang="en-US"/>
              <a:t> ports</a:t>
            </a:r>
            <a:endParaRPr/>
          </a:p>
        </p:txBody>
      </p:sp>
      <p:sp>
        <p:nvSpPr>
          <p:cNvPr id="204" name="Google Shape;204;p31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5125150" y="3502600"/>
            <a:ext cx="31998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TOR-host</a:t>
            </a:r>
            <a:r>
              <a:rPr lang="en-US"/>
              <a:t> ports</a:t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00" y="1287676"/>
            <a:ext cx="3800446" cy="21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26150"/>
            <a:ext cx="4019174" cy="2260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/>
        </p:nvSpPr>
        <p:spPr>
          <a:xfrm>
            <a:off x="794700" y="3892525"/>
            <a:ext cx="33921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total 1024 TOR-LEF ports</a:t>
            </a:r>
            <a:endParaRPr>
              <a:latin typeface="Verizon NHG TX"/>
              <a:ea typeface="Verizon NHG TX"/>
              <a:cs typeface="Verizon NHG TX"/>
              <a:sym typeface="Verizon NHG TX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High utilization in buffer</a:t>
            </a:r>
            <a:endParaRPr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4824950" y="3892525"/>
            <a:ext cx="33921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randomly picked </a:t>
            </a: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1024 TOR-host ports out of ~10,000 ports of the same type in the cluster</a:t>
            </a:r>
            <a:endParaRPr>
              <a:latin typeface="Verizon NHG TX"/>
              <a:ea typeface="Verizon NHG TX"/>
              <a:cs typeface="Verizon NHG TX"/>
              <a:sym typeface="Verizon NHG TX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izon NHG TX"/>
              <a:buChar char="●"/>
            </a:pPr>
            <a:r>
              <a:rPr lang="en-US">
                <a:latin typeface="Verizon NHG TX"/>
                <a:ea typeface="Verizon NHG TX"/>
                <a:cs typeface="Verizon NHG TX"/>
                <a:sym typeface="Verizon NHG TX"/>
              </a:rPr>
              <a:t>Very high utilization in buffer</a:t>
            </a:r>
            <a:endParaRPr>
              <a:latin typeface="Verizon NHG TX"/>
              <a:ea typeface="Verizon NHG TX"/>
              <a:cs typeface="Verizon NHG TX"/>
              <a:sym typeface="Verizon NHG TX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457200" y="594360"/>
            <a:ext cx="70866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457200" y="1459580"/>
            <a:ext cx="7086600" cy="29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9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Buffer utilization is not uniform within the cluster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Depends on their topological positions and type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SPN-LEF, LEF-SPN types have low buffer utilization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LEF-TOR, TOR-LEF, TOR-hosts types have high buffer utilization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Buffer by switch type: SPN:low, LEF:mid, TOR:high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Reason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Oversubscription ratio, both topological and applicational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Port speed change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Select different buffer profile switches for different topological position, and optimize cost</a:t>
            </a:r>
            <a:endParaRPr/>
          </a:p>
          <a:p>
            <a:pPr indent="0" lvl="0" marL="9144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TD4/TH3 mix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TD3/Tofino mix</a:t>
            </a:r>
            <a:endParaRPr/>
          </a:p>
        </p:txBody>
      </p:sp>
      <p:sp>
        <p:nvSpPr>
          <p:cNvPr id="217" name="Google Shape;217;p32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457200" y="594360"/>
            <a:ext cx="70866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457200" y="1459580"/>
            <a:ext cx="7086600" cy="29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9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Measurement on newer chipsets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Quantify the relation between oversubscription ratio and buffer utilization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What’s the “sweet spot” for the available buffer?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The minimal amount buffer that doesn’t result in </a:t>
            </a:r>
            <a:r>
              <a:rPr lang="en-US"/>
              <a:t>significant</a:t>
            </a:r>
            <a:r>
              <a:rPr lang="en-US"/>
              <a:t> performance loss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Related to transportation protocol, congestion control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Related to oversubscription ratio, both topological and applicational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Traffic profile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3"/>
          <p:cNvSpPr txBox="1"/>
          <p:nvPr>
            <p:ph idx="12" type="sldNum"/>
          </p:nvPr>
        </p:nvSpPr>
        <p:spPr>
          <a:xfrm>
            <a:off x="8458200" y="4700016"/>
            <a:ext cx="2286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izon Media, Google Slides Official 20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52B1E"/>
      </a:accent1>
      <a:accent2>
        <a:srgbClr val="D8DADA"/>
      </a:accent2>
      <a:accent3>
        <a:srgbClr val="FFBC3D"/>
      </a:accent3>
      <a:accent4>
        <a:srgbClr val="ED7000"/>
      </a:accent4>
      <a:accent5>
        <a:srgbClr val="00AC3E"/>
      </a:accent5>
      <a:accent6>
        <a:srgbClr val="0088CE"/>
      </a:accent6>
      <a:hlink>
        <a:srgbClr val="000000"/>
      </a:hlink>
      <a:folHlink>
        <a:srgbClr val="0088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