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2" r:id="rId2"/>
    <p:sldId id="315" r:id="rId3"/>
    <p:sldId id="273" r:id="rId4"/>
    <p:sldId id="258" r:id="rId5"/>
    <p:sldId id="312" r:id="rId6"/>
    <p:sldId id="276" r:id="rId7"/>
    <p:sldId id="259" r:id="rId8"/>
    <p:sldId id="268" r:id="rId9"/>
    <p:sldId id="263" r:id="rId10"/>
    <p:sldId id="269" r:id="rId11"/>
    <p:sldId id="264" r:id="rId12"/>
    <p:sldId id="262" r:id="rId13"/>
    <p:sldId id="267" r:id="rId14"/>
    <p:sldId id="277" r:id="rId15"/>
    <p:sldId id="314" r:id="rId16"/>
    <p:sldId id="275" r:id="rId17"/>
    <p:sldId id="31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3A4226-5ED8-48A3-803D-798BA88E2D2B}">
          <p14:sldIdLst>
            <p14:sldId id="272"/>
            <p14:sldId id="315"/>
            <p14:sldId id="273"/>
            <p14:sldId id="258"/>
            <p14:sldId id="312"/>
            <p14:sldId id="276"/>
            <p14:sldId id="259"/>
            <p14:sldId id="268"/>
            <p14:sldId id="263"/>
            <p14:sldId id="269"/>
            <p14:sldId id="264"/>
            <p14:sldId id="262"/>
            <p14:sldId id="267"/>
            <p14:sldId id="277"/>
            <p14:sldId id="314"/>
            <p14:sldId id="275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FFFAA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2F5333-74B9-4094-B90B-E595A37D8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F95AA-DD35-4093-84E6-B1117154DE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2019-12-03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B1988-145A-46DD-9877-15D60D5370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DF6F5-7DDD-4215-9F3E-5C70813FE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33C3-E8B6-45B4-B813-88958BC2E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26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2019-12-03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E6B89-371A-49F7-9B3A-7AE65F8D1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431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3F415-6E99-4F75-9C8B-43F6701D4E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5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Resource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440E8-4F7E-4FD0-A41B-897962590452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9720F26-4058-4C18-9948-EFBABAF547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EF7E-EDD3-4865-9ED9-3B7A11D9A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DD0D9-DD3E-4458-9DD6-C51186B818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76892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Resource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335D0-EEE0-43D4-94CF-70E03D1E0DE9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08397A5-B9F8-4E1B-B743-ED54D4D3F3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56F75-C90C-40CC-8AB0-5A62C0D0FF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A2652-03D3-4530-8519-3BF2DAC363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58463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Resource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4E046-6197-42A0-BD66-CD050F2641DC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7977CAB-0E00-4760-B2E6-FE06257186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3F328-0FF2-4519-BAA0-E438976211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DEC39-2B03-4A5B-9BD6-85699A7287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9752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9A8A9-8827-48E6-85B0-2F4476E9E8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Resource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45BE86-ED92-409A-959E-2A015651BAD4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176B717-95F6-4264-9E74-890008DC42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56CA-DF1D-481A-8A2C-20E647A713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D7D8-E23D-43D6-8BD0-D009EEFE5D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98042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Multi timescale bandwidth profile and its application for burst-aware fairness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2019-03-28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E7427-1882-4B4D-860B-8D41D31B35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8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Small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B82A4-9669-4BEA-A0A0-FB4C65507654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EA39CB9-4613-4968-A264-05BD2FF9AC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8A39-21F0-4AF6-B3AC-1722D77AE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2051D-2CD2-4CF6-B0C4-EBD2A76E30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72433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Small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44D62-3926-45B1-BB61-374FB66CD8D3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20ED1CC-6903-456B-9FAF-019FB5AE20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80181-2962-4FD8-8438-0C9A44CDE1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12DAE-8A3A-4448-8325-A4747C49B8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709825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Small 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B82A4-9669-4BEA-A0A0-FB4C65507654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EA39CB9-4613-4968-A264-05BD2FF9AC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8A39-21F0-4AF6-B3AC-1722D77AE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72051D-2CD2-4CF6-B0C4-EBD2A76E30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196296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Fair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B656D-6E0D-4585-AC6F-A5D881EB5206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1AD31F3-7683-4BF2-BCAD-BC2A43350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31D51-ED3F-42D0-9290-6360CA3B3D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71E40-3085-490E-AD95-293D19D0F8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352118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Resource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2442-2232-4067-AE5E-9E48B482145D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9F9AAAB-9701-4E26-BD49-AD0379A3FC9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BBF48-A25C-44EF-B862-BD23F93629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AB07F-93CF-4139-82DD-432A0AE075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2019-12-03 </a:t>
            </a:r>
          </a:p>
        </p:txBody>
      </p:sp>
    </p:spTree>
    <p:extLst>
      <p:ext uri="{BB962C8B-B14F-4D97-AF65-F5344CB8AC3E}">
        <p14:creationId xmlns:p14="http://schemas.microsoft.com/office/powerpoint/2010/main" val="275234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91074681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70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99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89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9097571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4264515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81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50539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1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019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8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32407172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996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061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20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40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201274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80131700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7163497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21433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9470389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71114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858086886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76879270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683587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84014550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21615896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44434765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01103204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543394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92158578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93252862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212004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37455030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2474421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54443369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157874837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7872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7744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003034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500382-C076-4C2C-B0EE-42B08937C8C4}" type="datetimeFigureOut">
              <a:rPr lang="en-US" smtClean="0"/>
              <a:t>2019-12-02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CFDF26A-8D2F-4F15-9FCC-81501A7BB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11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21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70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79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88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>
                <a:solidFill>
                  <a:srgbClr val="1A1816"/>
                </a:solidFill>
                <a:latin typeface="+mn-lt"/>
              </a:rPr>
              <a:t>2019-12-03  |  Who will Save the Internet from the Congestion Control Revolution?  |    |  Page </a:t>
            </a:r>
            <a:fld id="{E5174F19-0501-4FB4-9C69-4AFD205C0E5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3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9" r:id="rId46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pv.elte.hu/buffer-sizing/" TargetMode="Externa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FEEE-B3F5-4D63-B88F-F578EB195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6250"/>
            <a:ext cx="9719225" cy="3457576"/>
          </a:xfrm>
        </p:spPr>
        <p:txBody>
          <a:bodyPr/>
          <a:lstStyle/>
          <a:p>
            <a:r>
              <a:rPr lang="en-US" dirty="0"/>
              <a:t>Who will Save the Internet from the </a:t>
            </a:r>
            <a:br>
              <a:rPr lang="en-US" dirty="0"/>
            </a:br>
            <a:r>
              <a:rPr lang="en-US" dirty="0"/>
              <a:t>Congestion Control Revolution?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6AB5F-E2E8-4653-91DA-07B81CBE9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3" y="3688086"/>
            <a:ext cx="9126215" cy="2087563"/>
          </a:xfrm>
        </p:spPr>
        <p:txBody>
          <a:bodyPr/>
          <a:lstStyle/>
          <a:p>
            <a:r>
              <a:rPr lang="hu-HU" dirty="0"/>
              <a:t>Ferenc Fejes, Gergő Gombos, Sándor Laki,</a:t>
            </a:r>
            <a:r>
              <a:rPr lang="en-US" dirty="0"/>
              <a:t> (ELTE </a:t>
            </a:r>
            <a:r>
              <a:rPr lang="en-US" dirty="0" err="1"/>
              <a:t>Eötvös</a:t>
            </a:r>
            <a:r>
              <a:rPr lang="en-US" dirty="0"/>
              <a:t> </a:t>
            </a:r>
            <a:r>
              <a:rPr lang="en-US" dirty="0" err="1"/>
              <a:t>Loránd</a:t>
            </a:r>
            <a:r>
              <a:rPr lang="en-US" dirty="0"/>
              <a:t> University, Hungary)</a:t>
            </a:r>
            <a:r>
              <a:rPr lang="hu-HU" dirty="0"/>
              <a:t> </a:t>
            </a:r>
            <a:endParaRPr lang="en-US" dirty="0"/>
          </a:p>
          <a:p>
            <a:r>
              <a:rPr lang="hu-HU" u="sng" dirty="0"/>
              <a:t>Szilveszter Nádas</a:t>
            </a:r>
            <a:r>
              <a:rPr lang="en-US" u="sng" dirty="0"/>
              <a:t> </a:t>
            </a:r>
            <a:r>
              <a:rPr lang="en-US" dirty="0"/>
              <a:t>(Ericsson Research, Hungary)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AB4B7-90CF-4CCE-83C3-9E885F1796D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56DF3C-356F-46F2-BB71-F4C0E0D7CA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32FAE-8225-43D4-B887-351B3D398B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lh3.googleusercontent.com/iiiGrkq_QKeP7tPNrYZzS5A-nMMnECVWIpMJ1ee3R1x4W20_TWtoTo3drpjzqm4o9Op2YAB-ZvIqIUh8gby_N96pCd2xbArJdiJMNcx7MFvT3CIYfLHYjr3HNtg7eXO1lezosqZpEx8">
            <a:extLst>
              <a:ext uri="{FF2B5EF4-FFF2-40B4-BE49-F238E27FC236}">
                <a16:creationId xmlns:a16="http://schemas.microsoft.com/office/drawing/2014/main" id="{D23A8D92-F5E0-40DF-A502-61749D84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208" y="4758871"/>
            <a:ext cx="1210998" cy="12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lh5.googleusercontent.com/ijDiglBm6DdmCXi5igKouAQJOJXHBKSzoUw959e7lrxQybSJnRPs-Jz6DNy-0u1dgMmS3HJGw_FidFlwJ0Ekgma3xMrKfGkk4Akhpo4-6rJUjwF1cUtj_qzM1e258GI3VvDL-Qy4c-s">
            <a:extLst>
              <a:ext uri="{FF2B5EF4-FFF2-40B4-BE49-F238E27FC236}">
                <a16:creationId xmlns:a16="http://schemas.microsoft.com/office/drawing/2014/main" id="{E3C2A964-9F66-46DD-AF7A-154B9964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840" y="4817909"/>
            <a:ext cx="1210998" cy="10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QktpwiFxz_F3qLnGWsCqGYDgrqCdv1HyUk8w8z-EkTO5UIXcWehZPZ_Y7TKY84UQxVVhBQ2f_uqdJq5rWFAlg0VOTd-hRXMIpaU5ciuX3CxNxliWadaEJoDWfwoEEgaw8Shztrudoec">
            <a:extLst>
              <a:ext uri="{FF2B5EF4-FFF2-40B4-BE49-F238E27FC236}">
                <a16:creationId xmlns:a16="http://schemas.microsoft.com/office/drawing/2014/main" id="{E8607465-3BAB-445A-8356-FFEE8C74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548" y="4769673"/>
            <a:ext cx="1189394" cy="11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nl.elte.hu/index_files/logo_cnl_10.gif">
            <a:extLst>
              <a:ext uri="{FF2B5EF4-FFF2-40B4-BE49-F238E27FC236}">
                <a16:creationId xmlns:a16="http://schemas.microsoft.com/office/drawing/2014/main" id="{323E3CDB-640E-4349-9771-1D426ED20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7651" y="4952631"/>
            <a:ext cx="1210998" cy="8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7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10ms </a:t>
            </a:r>
            <a:r>
              <a:rPr lang="hu-HU" dirty="0" err="1"/>
              <a:t>vs</a:t>
            </a:r>
            <a:r>
              <a:rPr lang="en-US" dirty="0"/>
              <a:t>.</a:t>
            </a:r>
            <a:r>
              <a:rPr lang="hu-HU" dirty="0"/>
              <a:t> 100ms</a:t>
            </a:r>
            <a:r>
              <a:rPr lang="en-US" dirty="0"/>
              <a:t>,</a:t>
            </a:r>
            <a:r>
              <a:rPr lang="hu-HU" dirty="0"/>
              <a:t> </a:t>
            </a:r>
            <a:r>
              <a:rPr lang="hu-HU" dirty="0" err="1"/>
              <a:t>Cubic</a:t>
            </a:r>
            <a:r>
              <a:rPr lang="hu-HU" dirty="0"/>
              <a:t>, 1Gbps</a:t>
            </a:r>
            <a:br>
              <a:rPr lang="en-US" dirty="0"/>
            </a:br>
            <a:r>
              <a:rPr lang="en-US" dirty="0"/>
              <a:t>(Asymmetric number of connections)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F4D7C-68EE-4468-AE40-0AC6B6BF4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1" y="1687448"/>
            <a:ext cx="11019638" cy="43380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16E470-4B65-448F-B480-2F8B6346B751}"/>
              </a:ext>
            </a:extLst>
          </p:cNvPr>
          <p:cNvSpPr/>
          <p:nvPr/>
        </p:nvSpPr>
        <p:spPr>
          <a:xfrm>
            <a:off x="107280" y="6383000"/>
            <a:ext cx="5291656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Buffer size as factor of the lower RTT (10 </a:t>
            </a:r>
            <a:r>
              <a:rPr lang="en-US" sz="2000" b="1" dirty="0" err="1">
                <a:solidFill>
                  <a:schemeClr val="bg1"/>
                </a:solidFill>
              </a:rPr>
              <a:t>ms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C6C4B-F605-4319-8665-378F61D6D55F}"/>
              </a:ext>
            </a:extLst>
          </p:cNvPr>
          <p:cNvSpPr/>
          <p:nvPr/>
        </p:nvSpPr>
        <p:spPr>
          <a:xfrm>
            <a:off x="489021" y="5982890"/>
            <a:ext cx="8122320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N: in the order of legend, e.g. 4-16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4*100 </a:t>
            </a:r>
            <a:r>
              <a:rPr lang="en-US" sz="20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ms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+ 16*10ms connections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72933A-C969-4B59-85F8-B17850074986}"/>
              </a:ext>
            </a:extLst>
          </p:cNvPr>
          <p:cNvCxnSpPr>
            <a:cxnSpLocks/>
          </p:cNvCxnSpPr>
          <p:nvPr/>
        </p:nvCxnSpPr>
        <p:spPr>
          <a:xfrm flipV="1">
            <a:off x="267197" y="5170553"/>
            <a:ext cx="318984" cy="121244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35621B-6CC1-4C85-9A08-A6AF243D1BDF}"/>
              </a:ext>
            </a:extLst>
          </p:cNvPr>
          <p:cNvCxnSpPr>
            <a:cxnSpLocks/>
          </p:cNvCxnSpPr>
          <p:nvPr/>
        </p:nvCxnSpPr>
        <p:spPr>
          <a:xfrm flipV="1">
            <a:off x="586181" y="5450889"/>
            <a:ext cx="310464" cy="53200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522A17-070A-4435-9C93-29D7CF4A2CA3}"/>
              </a:ext>
            </a:extLst>
          </p:cNvPr>
          <p:cNvSpPr/>
          <p:nvPr/>
        </p:nvSpPr>
        <p:spPr>
          <a:xfrm>
            <a:off x="1330784" y="1606858"/>
            <a:ext cx="2548758" cy="3304506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0DCC3-CD38-4FB0-9CCD-6049C28A4994}"/>
              </a:ext>
            </a:extLst>
          </p:cNvPr>
          <p:cNvSpPr/>
          <p:nvPr/>
        </p:nvSpPr>
        <p:spPr>
          <a:xfrm>
            <a:off x="1330784" y="2758974"/>
            <a:ext cx="2113752" cy="87331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Bad fairness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100 </a:t>
            </a:r>
            <a:r>
              <a:rPr lang="en-US" sz="1600" b="1" dirty="0" err="1">
                <a:solidFill>
                  <a:schemeClr val="bg1"/>
                </a:solidFill>
              </a:rPr>
              <a:t>ms</a:t>
            </a:r>
            <a:r>
              <a:rPr lang="en-US" sz="1600" b="1" dirty="0">
                <a:solidFill>
                  <a:schemeClr val="bg1"/>
                </a:solidFill>
              </a:rPr>
              <a:t> conns. have low goodput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8592FC-EB21-4A33-ABAF-C8DF5C276C35}"/>
              </a:ext>
            </a:extLst>
          </p:cNvPr>
          <p:cNvSpPr/>
          <p:nvPr/>
        </p:nvSpPr>
        <p:spPr>
          <a:xfrm>
            <a:off x="3879541" y="1605012"/>
            <a:ext cx="5069149" cy="3304506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2D3CB-CCD0-41EB-B8AD-DF8F94BA5F63}"/>
              </a:ext>
            </a:extLst>
          </p:cNvPr>
          <p:cNvSpPr/>
          <p:nvPr/>
        </p:nvSpPr>
        <p:spPr>
          <a:xfrm>
            <a:off x="3879541" y="2657290"/>
            <a:ext cx="2548758" cy="66941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Slight improvement</a:t>
            </a:r>
          </a:p>
          <a:p>
            <a:r>
              <a:rPr lang="en-US" sz="1875" b="1" dirty="0">
                <a:solidFill>
                  <a:schemeClr val="bg1"/>
                </a:solidFill>
              </a:rPr>
              <a:t>Compared to </a:t>
            </a:r>
            <a:r>
              <a:rPr lang="en-US" sz="1875" b="1" dirty="0" err="1">
                <a:solidFill>
                  <a:schemeClr val="bg1"/>
                </a:solidFill>
              </a:rPr>
              <a:t>TailDrop</a:t>
            </a:r>
            <a:endParaRPr lang="en-US" sz="1875" b="1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7D90AB-0054-4E47-A651-D898D9EF9C0A}"/>
              </a:ext>
            </a:extLst>
          </p:cNvPr>
          <p:cNvSpPr/>
          <p:nvPr/>
        </p:nvSpPr>
        <p:spPr>
          <a:xfrm>
            <a:off x="8948691" y="2112885"/>
            <a:ext cx="2548758" cy="1213820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CFFBA6-A0B8-4308-AEBA-A1073E78696B}"/>
              </a:ext>
            </a:extLst>
          </p:cNvPr>
          <p:cNvSpPr/>
          <p:nvPr/>
        </p:nvSpPr>
        <p:spPr>
          <a:xfrm>
            <a:off x="9057187" y="3315039"/>
            <a:ext cx="2440134" cy="38087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Reasonable fairness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DF908B-7A8D-4E05-ABC4-F71F5E282E95}"/>
              </a:ext>
            </a:extLst>
          </p:cNvPr>
          <p:cNvSpPr/>
          <p:nvPr/>
        </p:nvSpPr>
        <p:spPr>
          <a:xfrm>
            <a:off x="7492058" y="6457890"/>
            <a:ext cx="469994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Gray shadow: </a:t>
            </a:r>
            <a:r>
              <a:rPr lang="en-US" sz="2000" b="1" dirty="0" err="1">
                <a:solidFill>
                  <a:schemeClr val="bg1"/>
                </a:solidFill>
              </a:rPr>
              <a:t>TailDrop</a:t>
            </a:r>
            <a:r>
              <a:rPr lang="en-US" sz="2000" b="1" dirty="0">
                <a:solidFill>
                  <a:schemeClr val="bg1"/>
                </a:solidFill>
              </a:rPr>
              <a:t> (for reference) </a:t>
            </a:r>
          </a:p>
        </p:txBody>
      </p:sp>
    </p:spTree>
    <p:extLst>
      <p:ext uri="{BB962C8B-B14F-4D97-AF65-F5344CB8AC3E}">
        <p14:creationId xmlns:p14="http://schemas.microsoft.com/office/powerpoint/2010/main" val="27605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10ms vs 100ms BBR2, 1Gbps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DC3A79-E322-48EF-AE03-0E36DC144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7" y="1687447"/>
            <a:ext cx="11220766" cy="43671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01E91C-131D-4BF5-B775-9808A9694530}"/>
              </a:ext>
            </a:extLst>
          </p:cNvPr>
          <p:cNvSpPr/>
          <p:nvPr/>
        </p:nvSpPr>
        <p:spPr>
          <a:xfrm>
            <a:off x="1330784" y="1606858"/>
            <a:ext cx="2548758" cy="3304506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83EF9-8BF7-4406-9671-29B8B189D15A}"/>
              </a:ext>
            </a:extLst>
          </p:cNvPr>
          <p:cNvSpPr/>
          <p:nvPr/>
        </p:nvSpPr>
        <p:spPr>
          <a:xfrm>
            <a:off x="1428438" y="949079"/>
            <a:ext cx="2113752" cy="66941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Fairness changes with buffer length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71BAB-1EB8-4F37-969F-782FDA20A762}"/>
              </a:ext>
            </a:extLst>
          </p:cNvPr>
          <p:cNvSpPr/>
          <p:nvPr/>
        </p:nvSpPr>
        <p:spPr>
          <a:xfrm>
            <a:off x="3932977" y="1035519"/>
            <a:ext cx="2140979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Similar to</a:t>
            </a:r>
            <a:r>
              <a:rPr lang="hu-HU" b="1" dirty="0">
                <a:solidFill>
                  <a:schemeClr val="bg1"/>
                </a:solidFill>
              </a:rPr>
              <a:t> TailDrop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057727-6685-4759-B91C-56E21BA894FE}"/>
              </a:ext>
            </a:extLst>
          </p:cNvPr>
          <p:cNvSpPr/>
          <p:nvPr/>
        </p:nvSpPr>
        <p:spPr>
          <a:xfrm>
            <a:off x="3879542" y="1687446"/>
            <a:ext cx="2536369" cy="3223918"/>
          </a:xfrm>
          <a:prstGeom prst="roundRect">
            <a:avLst>
              <a:gd name="adj" fmla="val 384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B99D98-D98E-4445-AAA2-EAA3438D90EC}"/>
              </a:ext>
            </a:extLst>
          </p:cNvPr>
          <p:cNvSpPr/>
          <p:nvPr/>
        </p:nvSpPr>
        <p:spPr>
          <a:xfrm>
            <a:off x="6415911" y="1605012"/>
            <a:ext cx="2597590" cy="3304506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45CB51-7497-494D-B30E-9A2172A5FE65}"/>
              </a:ext>
            </a:extLst>
          </p:cNvPr>
          <p:cNvSpPr/>
          <p:nvPr/>
        </p:nvSpPr>
        <p:spPr>
          <a:xfrm>
            <a:off x="6464743" y="949079"/>
            <a:ext cx="2548758" cy="66941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Huge degradation</a:t>
            </a:r>
          </a:p>
          <a:p>
            <a:r>
              <a:rPr lang="en-US" sz="1875" b="1" dirty="0">
                <a:solidFill>
                  <a:schemeClr val="bg1"/>
                </a:solidFill>
              </a:rPr>
              <a:t>Favors 100 </a:t>
            </a:r>
            <a:r>
              <a:rPr lang="en-US" sz="1875" b="1" dirty="0" err="1">
                <a:solidFill>
                  <a:schemeClr val="bg1"/>
                </a:solidFill>
              </a:rPr>
              <a:t>ms</a:t>
            </a:r>
            <a:r>
              <a:rPr lang="en-US" sz="1875" b="1" dirty="0">
                <a:solidFill>
                  <a:schemeClr val="bg1"/>
                </a:solidFill>
              </a:rPr>
              <a:t> RTT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7121E-016A-4347-B219-C1BE7A6C6614}"/>
              </a:ext>
            </a:extLst>
          </p:cNvPr>
          <p:cNvSpPr/>
          <p:nvPr/>
        </p:nvSpPr>
        <p:spPr>
          <a:xfrm>
            <a:off x="9017378" y="3587526"/>
            <a:ext cx="2548758" cy="1213820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A9B67-F7E6-4952-9EC1-FB8141E264E1}"/>
              </a:ext>
            </a:extLst>
          </p:cNvPr>
          <p:cNvSpPr/>
          <p:nvPr/>
        </p:nvSpPr>
        <p:spPr>
          <a:xfrm>
            <a:off x="9126002" y="2917609"/>
            <a:ext cx="2440134" cy="66941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Reasonable fairness</a:t>
            </a:r>
          </a:p>
          <a:p>
            <a:r>
              <a:rPr lang="en-US" sz="1875" b="1" dirty="0">
                <a:solidFill>
                  <a:schemeClr val="bg1"/>
                </a:solidFill>
              </a:rPr>
              <a:t>Except 20 </a:t>
            </a:r>
            <a:r>
              <a:rPr lang="en-US" sz="1875" b="1" dirty="0" err="1">
                <a:solidFill>
                  <a:schemeClr val="bg1"/>
                </a:solidFill>
              </a:rPr>
              <a:t>ms</a:t>
            </a:r>
            <a:r>
              <a:rPr lang="en-US" sz="1875" b="1" dirty="0">
                <a:solidFill>
                  <a:schemeClr val="bg1"/>
                </a:solidFill>
              </a:rPr>
              <a:t> buffer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B69E78-2BE7-4D13-9B30-64B9FEA7AC3A}"/>
              </a:ext>
            </a:extLst>
          </p:cNvPr>
          <p:cNvSpPr/>
          <p:nvPr/>
        </p:nvSpPr>
        <p:spPr>
          <a:xfrm>
            <a:off x="10002792" y="2405848"/>
            <a:ext cx="1563344" cy="503589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05BE1-D01B-46D9-80DC-A971C7F3ED1E}"/>
              </a:ext>
            </a:extLst>
          </p:cNvPr>
          <p:cNvSpPr/>
          <p:nvPr/>
        </p:nvSpPr>
        <p:spPr>
          <a:xfrm>
            <a:off x="7492058" y="6457890"/>
            <a:ext cx="469994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Gray shadow: </a:t>
            </a:r>
            <a:r>
              <a:rPr lang="en-US" sz="2000" b="1" dirty="0" err="1">
                <a:solidFill>
                  <a:schemeClr val="bg1"/>
                </a:solidFill>
              </a:rPr>
              <a:t>TailDrop</a:t>
            </a:r>
            <a:r>
              <a:rPr lang="en-US" sz="2000" b="1" dirty="0">
                <a:solidFill>
                  <a:schemeClr val="bg1"/>
                </a:solidFill>
              </a:rPr>
              <a:t> (for reference) </a:t>
            </a:r>
          </a:p>
        </p:txBody>
      </p:sp>
    </p:spTree>
    <p:extLst>
      <p:ext uri="{BB962C8B-B14F-4D97-AF65-F5344CB8AC3E}">
        <p14:creationId xmlns:p14="http://schemas.microsoft.com/office/powerpoint/2010/main" val="33202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</a:t>
            </a:r>
            <a:r>
              <a:rPr lang="hu-HU" dirty="0" err="1"/>
              <a:t>vs</a:t>
            </a:r>
            <a:r>
              <a:rPr lang="hu-HU" dirty="0"/>
              <a:t> BBR2</a:t>
            </a:r>
            <a:r>
              <a:rPr lang="en-US" dirty="0"/>
              <a:t> +</a:t>
            </a:r>
            <a:r>
              <a:rPr lang="hu-HU" dirty="0"/>
              <a:t> mixed RTT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40ED0-B8AB-4169-9091-701D2D74A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687447"/>
            <a:ext cx="11429999" cy="44728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49DD3C-A2CB-4C1D-9A78-ED2080C839C9}"/>
              </a:ext>
            </a:extLst>
          </p:cNvPr>
          <p:cNvSpPr/>
          <p:nvPr/>
        </p:nvSpPr>
        <p:spPr>
          <a:xfrm>
            <a:off x="1151452" y="1784412"/>
            <a:ext cx="8036935" cy="2238028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F02F2-37E3-4F76-B7FB-F61A10B7DC04}"/>
              </a:ext>
            </a:extLst>
          </p:cNvPr>
          <p:cNvSpPr/>
          <p:nvPr/>
        </p:nvSpPr>
        <p:spPr>
          <a:xfrm>
            <a:off x="1543797" y="1138080"/>
            <a:ext cx="621528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BBR with 100 </a:t>
            </a:r>
            <a:r>
              <a:rPr lang="en-US" b="1" dirty="0" err="1">
                <a:solidFill>
                  <a:schemeClr val="bg1"/>
                </a:solidFill>
              </a:rPr>
              <a:t>ms</a:t>
            </a:r>
            <a:r>
              <a:rPr lang="en-US" b="1" dirty="0">
                <a:solidFill>
                  <a:schemeClr val="bg1"/>
                </a:solidFill>
              </a:rPr>
              <a:t> RTT dominates</a:t>
            </a:r>
          </a:p>
          <a:p>
            <a:r>
              <a:rPr lang="en-US" b="1" dirty="0">
                <a:solidFill>
                  <a:schemeClr val="bg1"/>
                </a:solidFill>
              </a:rPr>
              <a:t>Even more with PIE and GSP than with </a:t>
            </a:r>
            <a:r>
              <a:rPr lang="en-US" b="1" dirty="0" err="1">
                <a:solidFill>
                  <a:schemeClr val="bg1"/>
                </a:solidFill>
              </a:rPr>
              <a:t>TailDrop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AC71E9-4975-41D8-B334-028A1032412C}"/>
              </a:ext>
            </a:extLst>
          </p:cNvPr>
          <p:cNvSpPr/>
          <p:nvPr/>
        </p:nvSpPr>
        <p:spPr>
          <a:xfrm>
            <a:off x="9017377" y="4022440"/>
            <a:ext cx="2683391" cy="778906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48B57-DD41-47BA-8493-379C3BB947C2}"/>
              </a:ext>
            </a:extLst>
          </p:cNvPr>
          <p:cNvSpPr/>
          <p:nvPr/>
        </p:nvSpPr>
        <p:spPr>
          <a:xfrm>
            <a:off x="9224510" y="3353025"/>
            <a:ext cx="2440134" cy="66941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Reasonable fairness with PPV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F00F6C-8E2B-48E8-9AF8-E1821527A920}"/>
              </a:ext>
            </a:extLst>
          </p:cNvPr>
          <p:cNvSpPr/>
          <p:nvPr/>
        </p:nvSpPr>
        <p:spPr>
          <a:xfrm>
            <a:off x="1187575" y="4051539"/>
            <a:ext cx="10699625" cy="2238028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3E07C-07EF-4486-8D73-1B6C5CD6A24E}"/>
              </a:ext>
            </a:extLst>
          </p:cNvPr>
          <p:cNvSpPr/>
          <p:nvPr/>
        </p:nvSpPr>
        <p:spPr>
          <a:xfrm>
            <a:off x="4890679" y="6257283"/>
            <a:ext cx="237125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Zoomed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21605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vs BBR2 mixed RTT (</a:t>
            </a:r>
            <a:r>
              <a:rPr lang="hu-HU" dirty="0" err="1">
                <a:solidFill>
                  <a:srgbClr val="00B0F0"/>
                </a:solidFill>
              </a:rPr>
              <a:t>zoomed</a:t>
            </a:r>
            <a:r>
              <a:rPr lang="en-US" dirty="0">
                <a:solidFill>
                  <a:srgbClr val="00B0F0"/>
                </a:solidFill>
              </a:rPr>
              <a:t> region 0-2</a:t>
            </a:r>
            <a:r>
              <a:rPr lang="hu-HU" dirty="0"/>
              <a:t>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D40ED0-B8AB-4169-9091-701D2D74A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736605"/>
            <a:ext cx="11429996" cy="4374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9DF88-66DD-471F-8FC4-EE1659A8B7C3}"/>
              </a:ext>
            </a:extLst>
          </p:cNvPr>
          <p:cNvSpPr/>
          <p:nvPr/>
        </p:nvSpPr>
        <p:spPr>
          <a:xfrm>
            <a:off x="402454" y="1080215"/>
            <a:ext cx="621528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BBR with 100 </a:t>
            </a:r>
            <a:r>
              <a:rPr lang="en-US" b="1" dirty="0" err="1">
                <a:solidFill>
                  <a:schemeClr val="bg1"/>
                </a:solidFill>
              </a:rPr>
              <a:t>ms</a:t>
            </a:r>
            <a:r>
              <a:rPr lang="en-US" b="1" dirty="0">
                <a:solidFill>
                  <a:schemeClr val="bg1"/>
                </a:solidFill>
              </a:rPr>
              <a:t> RTT dominates</a:t>
            </a:r>
          </a:p>
          <a:p>
            <a:r>
              <a:rPr lang="en-US" b="1" dirty="0">
                <a:solidFill>
                  <a:schemeClr val="bg1"/>
                </a:solidFill>
              </a:rPr>
              <a:t>Even more with PIE and GSP than with </a:t>
            </a:r>
            <a:r>
              <a:rPr lang="en-US" b="1" dirty="0" err="1">
                <a:solidFill>
                  <a:schemeClr val="bg1"/>
                </a:solidFill>
              </a:rPr>
              <a:t>TailDrop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E770F3-7E50-401A-BC1B-5C6F269AE5D3}"/>
              </a:ext>
            </a:extLst>
          </p:cNvPr>
          <p:cNvSpPr/>
          <p:nvPr/>
        </p:nvSpPr>
        <p:spPr>
          <a:xfrm>
            <a:off x="1133697" y="4074850"/>
            <a:ext cx="8036935" cy="514905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CFDFC-758A-4A11-A3B3-DE4850762E0D}"/>
              </a:ext>
            </a:extLst>
          </p:cNvPr>
          <p:cNvSpPr/>
          <p:nvPr/>
        </p:nvSpPr>
        <p:spPr>
          <a:xfrm>
            <a:off x="1314458" y="4589755"/>
            <a:ext cx="6215287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Very small goodput for Cubic with 100 </a:t>
            </a:r>
            <a:r>
              <a:rPr lang="en-US" b="1" dirty="0" err="1">
                <a:solidFill>
                  <a:schemeClr val="bg1"/>
                </a:solidFill>
              </a:rPr>
              <a:t>ms</a:t>
            </a:r>
            <a:r>
              <a:rPr lang="en-US" b="1" dirty="0">
                <a:solidFill>
                  <a:schemeClr val="bg1"/>
                </a:solidFill>
              </a:rPr>
              <a:t> 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EEB421-70EA-4AB6-AA88-26211A538791}"/>
              </a:ext>
            </a:extLst>
          </p:cNvPr>
          <p:cNvSpPr/>
          <p:nvPr/>
        </p:nvSpPr>
        <p:spPr>
          <a:xfrm>
            <a:off x="3807654" y="3320249"/>
            <a:ext cx="5362978" cy="1168227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959B5D-3A73-486A-9703-BDA0A96F9DC5}"/>
              </a:ext>
            </a:extLst>
          </p:cNvPr>
          <p:cNvSpPr/>
          <p:nvPr/>
        </p:nvSpPr>
        <p:spPr>
          <a:xfrm>
            <a:off x="7665235" y="1068674"/>
            <a:ext cx="3825713" cy="66941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Further decrease in Cubic goodput (both 10 </a:t>
            </a:r>
            <a:r>
              <a:rPr lang="en-US" sz="1875" b="1" dirty="0" err="1">
                <a:solidFill>
                  <a:schemeClr val="bg1"/>
                </a:solidFill>
              </a:rPr>
              <a:t>ms</a:t>
            </a:r>
            <a:r>
              <a:rPr lang="en-US" sz="1875" b="1" dirty="0">
                <a:solidFill>
                  <a:schemeClr val="bg1"/>
                </a:solidFill>
              </a:rPr>
              <a:t> and 100 </a:t>
            </a:r>
            <a:r>
              <a:rPr lang="en-US" sz="1875" b="1" dirty="0" err="1">
                <a:solidFill>
                  <a:schemeClr val="bg1"/>
                </a:solidFill>
              </a:rPr>
              <a:t>ms</a:t>
            </a:r>
            <a:r>
              <a:rPr lang="en-US" sz="1875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ED6E56-63FA-4E76-B0FB-05E6A7FD88BA}"/>
              </a:ext>
            </a:extLst>
          </p:cNvPr>
          <p:cNvCxnSpPr>
            <a:cxnSpLocks/>
          </p:cNvCxnSpPr>
          <p:nvPr/>
        </p:nvCxnSpPr>
        <p:spPr>
          <a:xfrm flipH="1">
            <a:off x="7665235" y="1736605"/>
            <a:ext cx="306913" cy="1596803"/>
          </a:xfrm>
          <a:prstGeom prst="straightConnector1">
            <a:avLst/>
          </a:prstGeom>
          <a:noFill/>
          <a:ln w="57150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62D283-870C-4277-A612-A8B2DD9D93C1}"/>
              </a:ext>
            </a:extLst>
          </p:cNvPr>
          <p:cNvCxnSpPr>
            <a:cxnSpLocks/>
          </p:cNvCxnSpPr>
          <p:nvPr/>
        </p:nvCxnSpPr>
        <p:spPr>
          <a:xfrm>
            <a:off x="6119810" y="3586059"/>
            <a:ext cx="0" cy="282585"/>
          </a:xfrm>
          <a:prstGeom prst="straightConnector1">
            <a:avLst/>
          </a:prstGeom>
          <a:noFill/>
          <a:ln w="476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A79385-24A2-4AE8-9BC2-B9823187379E}"/>
              </a:ext>
            </a:extLst>
          </p:cNvPr>
          <p:cNvCxnSpPr>
            <a:cxnSpLocks/>
          </p:cNvCxnSpPr>
          <p:nvPr/>
        </p:nvCxnSpPr>
        <p:spPr>
          <a:xfrm>
            <a:off x="7453310" y="3702740"/>
            <a:ext cx="0" cy="450160"/>
          </a:xfrm>
          <a:prstGeom prst="straightConnector1">
            <a:avLst/>
          </a:prstGeom>
          <a:noFill/>
          <a:ln w="47625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E2C20-682F-4908-A7BC-9E2FB50CB6D5}"/>
              </a:ext>
            </a:extLst>
          </p:cNvPr>
          <p:cNvSpPr/>
          <p:nvPr/>
        </p:nvSpPr>
        <p:spPr>
          <a:xfrm>
            <a:off x="7492058" y="6457890"/>
            <a:ext cx="469994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Gray shadow: </a:t>
            </a:r>
            <a:r>
              <a:rPr lang="en-US" sz="2000" b="1" dirty="0" err="1">
                <a:solidFill>
                  <a:schemeClr val="bg1"/>
                </a:solidFill>
              </a:rPr>
              <a:t>TailDrop</a:t>
            </a:r>
            <a:r>
              <a:rPr lang="en-US" sz="2000" b="1" dirty="0">
                <a:solidFill>
                  <a:schemeClr val="bg1"/>
                </a:solidFill>
              </a:rPr>
              <a:t> (for reference) </a:t>
            </a:r>
          </a:p>
        </p:txBody>
      </p:sp>
    </p:spTree>
    <p:extLst>
      <p:ext uri="{BB962C8B-B14F-4D97-AF65-F5344CB8AC3E}">
        <p14:creationId xmlns:p14="http://schemas.microsoft.com/office/powerpoint/2010/main" val="32343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67B2B-27A8-466B-A1A9-907691F2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Analysis: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332682-284A-4375-A353-9427F20EFF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507322"/>
            <a:ext cx="11233150" cy="4392612"/>
          </a:xfrm>
        </p:spPr>
        <p:txBody>
          <a:bodyPr/>
          <a:lstStyle/>
          <a:p>
            <a:r>
              <a:rPr lang="en-US" dirty="0"/>
              <a:t>High utilization in general, except for very small buffers (0.05-0.1 BDP) and small N</a:t>
            </a:r>
          </a:p>
          <a:p>
            <a:endParaRPr lang="en-US" dirty="0"/>
          </a:p>
          <a:p>
            <a:r>
              <a:rPr lang="en-US" dirty="0"/>
              <a:t>AQM with Control of Resource Sharing (PPV) provides reasonable fairness in all cases</a:t>
            </a:r>
          </a:p>
          <a:p>
            <a:endParaRPr lang="en-US" dirty="0"/>
          </a:p>
          <a:p>
            <a:r>
              <a:rPr lang="en-US" dirty="0"/>
              <a:t>Mono-CC fairness is good in most cases</a:t>
            </a:r>
          </a:p>
          <a:p>
            <a:pPr lvl="1"/>
            <a:r>
              <a:rPr lang="en-US" dirty="0"/>
              <a:t>All except Mono-BBR with GSP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1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9F52-CC36-4031-9BA1-3570AF6E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Analysis: Findings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14F9-55FD-4F39-8FD6-95899CE9CE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/>
              <a:t>Cubic vs. BBR fairness is very dependent on settings</a:t>
            </a:r>
          </a:p>
          <a:p>
            <a:pPr lvl="1"/>
            <a:r>
              <a:rPr lang="en-US" dirty="0"/>
              <a:t>Depends on (common) RTT and  bottleneck capacity (100ms, 1 Gbps was the worst case)</a:t>
            </a:r>
          </a:p>
          <a:p>
            <a:pPr lvl="1"/>
            <a:r>
              <a:rPr lang="en-US" dirty="0"/>
              <a:t>Depends on Buffer Size for </a:t>
            </a:r>
            <a:r>
              <a:rPr lang="en-US" dirty="0" err="1"/>
              <a:t>TailDrop</a:t>
            </a:r>
            <a:r>
              <a:rPr lang="en-US" dirty="0"/>
              <a:t> (this was the design target for BBRv2 Cubic compatibility)</a:t>
            </a:r>
          </a:p>
          <a:p>
            <a:pPr lvl="1"/>
            <a:r>
              <a:rPr lang="en-US" dirty="0"/>
              <a:t>PIE and GSP usually do not help or hurt fairness</a:t>
            </a:r>
          </a:p>
          <a:p>
            <a:pPr lvl="1"/>
            <a:endParaRPr lang="en-US" dirty="0"/>
          </a:p>
          <a:p>
            <a:r>
              <a:rPr lang="en-US" b="1" dirty="0"/>
              <a:t>Heterogenous RRTs (10 </a:t>
            </a:r>
            <a:r>
              <a:rPr lang="en-US" b="1" dirty="0" err="1"/>
              <a:t>ms</a:t>
            </a:r>
            <a:r>
              <a:rPr lang="en-US" b="1" dirty="0"/>
              <a:t> vs. 100 </a:t>
            </a:r>
            <a:r>
              <a:rPr lang="en-US" b="1" dirty="0" err="1"/>
              <a:t>ms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PIE and GSP </a:t>
            </a:r>
          </a:p>
          <a:p>
            <a:pPr lvl="2"/>
            <a:r>
              <a:rPr lang="en-US" dirty="0"/>
              <a:t>Improve fairness for mono-Cubic</a:t>
            </a:r>
          </a:p>
          <a:p>
            <a:pPr lvl="2"/>
            <a:r>
              <a:rPr lang="en-US" dirty="0"/>
              <a:t>They decrease fairness in mono-BBR and mixed CC cases</a:t>
            </a:r>
          </a:p>
          <a:p>
            <a:pPr lvl="1"/>
            <a:r>
              <a:rPr lang="en-US" dirty="0"/>
              <a:t>Mono-BBR fairness is interesting</a:t>
            </a:r>
          </a:p>
          <a:p>
            <a:pPr lvl="2"/>
            <a:r>
              <a:rPr lang="en-US" dirty="0"/>
              <a:t>Higher share for low RTT flows for small buffers, for high RTT flows for longer buffers</a:t>
            </a:r>
          </a:p>
          <a:p>
            <a:pPr lvl="2"/>
            <a:r>
              <a:rPr lang="en-US" dirty="0"/>
              <a:t>Different optimum (mid-sized buffer) than for Cubic (large buffer)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7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85B81B-08C0-47E0-A460-C622E97A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AF9FE-7821-4476-B865-7525564B1F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Modern AQMs (PIE, GSP) are not prepared for modern Congestion Controls, and for CC coexistence</a:t>
            </a:r>
          </a:p>
          <a:p>
            <a:pPr lvl="1"/>
            <a:r>
              <a:rPr lang="en-US" dirty="0"/>
              <a:t>It might be possible to design simple AQM for well defined scenarios, </a:t>
            </a:r>
          </a:p>
          <a:p>
            <a:pPr lvl="1"/>
            <a:r>
              <a:rPr lang="en-US" dirty="0"/>
              <a:t>It is very hard to design for evolution</a:t>
            </a:r>
          </a:p>
          <a:p>
            <a:r>
              <a:rPr lang="en-US" dirty="0"/>
              <a:t>AQM with Control of Resource Sharing(PPV) provides reasonable fairness in all cases</a:t>
            </a:r>
          </a:p>
          <a:p>
            <a:pPr lvl="1"/>
            <a:r>
              <a:rPr lang="en-US" dirty="0"/>
              <a:t>But there are deployment issues</a:t>
            </a:r>
          </a:p>
          <a:p>
            <a:r>
              <a:rPr lang="en-US" dirty="0"/>
              <a:t>Choosing the right AQM and investigating a realistic CC and RTT mix is very important</a:t>
            </a:r>
          </a:p>
          <a:p>
            <a:pPr lvl="1"/>
            <a:r>
              <a:rPr lang="en-US" dirty="0"/>
              <a:t>Often higher impact than the size of the buffer itself</a:t>
            </a:r>
          </a:p>
          <a:p>
            <a:pPr lvl="1"/>
            <a:r>
              <a:rPr lang="en-US" dirty="0"/>
              <a:t>In some cases, fairness is very bad (i.e. starvation) in the heterogeneous scenarios</a:t>
            </a:r>
          </a:p>
          <a:p>
            <a:pPr lvl="1"/>
            <a:endParaRPr lang="en-US" dirty="0"/>
          </a:p>
          <a:p>
            <a:r>
              <a:rPr lang="en-US" dirty="0"/>
              <a:t>More results, more details</a:t>
            </a:r>
          </a:p>
          <a:p>
            <a:pPr lvl="1"/>
            <a:r>
              <a:rPr lang="en-US" dirty="0"/>
              <a:t>Visit our poster</a:t>
            </a:r>
          </a:p>
          <a:p>
            <a:pPr lvl="1"/>
            <a:r>
              <a:rPr lang="en-US" dirty="0"/>
              <a:t>In the article</a:t>
            </a:r>
          </a:p>
          <a:p>
            <a:pPr lvl="1"/>
            <a:r>
              <a:rPr lang="en-US" dirty="0"/>
              <a:t>All measurement results in [7] (a zip file with many graphs - </a:t>
            </a:r>
            <a:r>
              <a:rPr lang="en-US" dirty="0">
                <a:hlinkClick r:id="rId2"/>
              </a:rPr>
              <a:t>http://ppv.elte.hu/buffer-sizing/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5560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B87DF6C-023E-4ED1-9928-1365A6F0C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7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4EA5D0-E3F2-4182-921A-CE648DCF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FF2194-1E5F-4233-8BA9-EDCC550354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Active Queue Management (AQM) evolution</a:t>
            </a:r>
          </a:p>
          <a:p>
            <a:pPr lvl="1"/>
            <a:r>
              <a:rPr lang="en-US" dirty="0"/>
              <a:t>Usually assumes Cubic Congestion Control</a:t>
            </a:r>
          </a:p>
          <a:p>
            <a:pPr lvl="1"/>
            <a:endParaRPr lang="en-US" dirty="0"/>
          </a:p>
          <a:p>
            <a:r>
              <a:rPr lang="en-US" dirty="0"/>
              <a:t>Congestion Control (CC) evolution</a:t>
            </a:r>
          </a:p>
          <a:p>
            <a:pPr lvl="1"/>
            <a:r>
              <a:rPr lang="en-US" dirty="0"/>
              <a:t>Usually assumes Tail Drop AQM</a:t>
            </a:r>
          </a:p>
          <a:p>
            <a:pPr lvl="1"/>
            <a:endParaRPr lang="en-US" dirty="0"/>
          </a:p>
          <a:p>
            <a:r>
              <a:rPr lang="en-US" dirty="0"/>
              <a:t>Buffer sizing</a:t>
            </a:r>
          </a:p>
          <a:p>
            <a:pPr lvl="1"/>
            <a:r>
              <a:rPr lang="en-US" dirty="0"/>
              <a:t>Many papers are for Reno and Tail Drop</a:t>
            </a:r>
          </a:p>
          <a:p>
            <a:pPr lvl="1"/>
            <a:endParaRPr lang="en-US" dirty="0"/>
          </a:p>
          <a:p>
            <a:r>
              <a:rPr lang="en-US" dirty="0"/>
              <a:t>What happens</a:t>
            </a:r>
          </a:p>
          <a:p>
            <a:pPr lvl="1"/>
            <a:r>
              <a:rPr lang="en-US" dirty="0"/>
              <a:t>If we mix all innovations?</a:t>
            </a:r>
          </a:p>
          <a:p>
            <a:pPr lvl="1"/>
            <a:r>
              <a:rPr lang="en-US" dirty="0"/>
              <a:t>Have a heterogenous environment? (CC and RTT)</a:t>
            </a:r>
          </a:p>
        </p:txBody>
      </p:sp>
    </p:spTree>
    <p:extLst>
      <p:ext uri="{BB962C8B-B14F-4D97-AF65-F5344CB8AC3E}">
        <p14:creationId xmlns:p14="http://schemas.microsoft.com/office/powerpoint/2010/main" val="293168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1A2C05-CF1F-42F1-B387-66D6D93FA7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6" y="1844675"/>
            <a:ext cx="4918198" cy="4392613"/>
          </a:xfrm>
        </p:spPr>
        <p:txBody>
          <a:bodyPr/>
          <a:lstStyle/>
          <a:p>
            <a:r>
              <a:rPr lang="en-US" dirty="0"/>
              <a:t>Routers become bottlenecks</a:t>
            </a:r>
          </a:p>
          <a:p>
            <a:pPr lvl="1"/>
            <a:r>
              <a:rPr lang="en-US" dirty="0"/>
              <a:t>Instead of last hop</a:t>
            </a:r>
          </a:p>
          <a:p>
            <a:pPr lvl="1"/>
            <a:r>
              <a:rPr lang="en-US" dirty="0"/>
              <a:t>Speed of last hops have increased</a:t>
            </a:r>
          </a:p>
          <a:p>
            <a:pPr lvl="2"/>
            <a:r>
              <a:rPr lang="en-US" dirty="0"/>
              <a:t>5G, Fiber To The Home</a:t>
            </a:r>
          </a:p>
          <a:p>
            <a:pPr lvl="2"/>
            <a:endParaRPr lang="en-US" dirty="0"/>
          </a:p>
          <a:p>
            <a:r>
              <a:rPr lang="en-US" dirty="0"/>
              <a:t>New routers, buffer size is important</a:t>
            </a:r>
          </a:p>
          <a:p>
            <a:pPr lvl="1"/>
            <a:r>
              <a:rPr lang="en-US" dirty="0"/>
              <a:t>Cost of memory</a:t>
            </a:r>
          </a:p>
          <a:p>
            <a:pPr lvl="1"/>
            <a:r>
              <a:rPr lang="en-US" dirty="0" err="1"/>
              <a:t>Bufferbloat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Heterogeneous traffic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Round-Trip Time (RTT)</a:t>
            </a:r>
          </a:p>
          <a:p>
            <a:pPr lvl="1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13588A-EB9F-4CC4-9609-8E443F1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Access-Aggregation Network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532E249-ABB8-4652-B82A-6BE1802BB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3363" y="1207363"/>
            <a:ext cx="6791738" cy="58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7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5F607-614B-4DDA-A1D4-00AE412011C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275" y="4071399"/>
            <a:ext cx="8353425" cy="2570747"/>
          </a:xfrm>
        </p:spPr>
        <p:txBody>
          <a:bodyPr/>
          <a:lstStyle/>
          <a:p>
            <a:r>
              <a:rPr lang="en-US" dirty="0"/>
              <a:t>Intel Xeon 8 core CPU (3.2GHz), </a:t>
            </a:r>
          </a:p>
          <a:p>
            <a:r>
              <a:rPr lang="en-US" dirty="0"/>
              <a:t>TCP traffic generated with iperf3</a:t>
            </a:r>
          </a:p>
          <a:p>
            <a:pPr lvl="1"/>
            <a:r>
              <a:rPr lang="en-US" dirty="0"/>
              <a:t>Flows start at the same time</a:t>
            </a:r>
          </a:p>
          <a:p>
            <a:r>
              <a:rPr lang="en-US" dirty="0"/>
              <a:t>BBRv2 alpha kernel (5.2.0-rc3)</a:t>
            </a:r>
          </a:p>
          <a:p>
            <a:pPr lvl="1"/>
            <a:r>
              <a:rPr lang="en-US" dirty="0"/>
              <a:t>Default settings: no pacing for Cubic, socket level pacing for BBRv2</a:t>
            </a:r>
          </a:p>
          <a:p>
            <a:r>
              <a:rPr lang="en-US" dirty="0"/>
              <a:t>ACKs are delayed to emulate propagation RTT (BDP)</a:t>
            </a:r>
          </a:p>
          <a:p>
            <a:r>
              <a:rPr lang="en-US" dirty="0"/>
              <a:t>AQMs implemented in DPDK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Testbed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15BAA6-1FF8-4221-B76D-4B581CCFB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79" y="1066090"/>
            <a:ext cx="8085816" cy="2960100"/>
          </a:xfrm>
          <a:prstGeom prst="rect">
            <a:avLst/>
          </a:prstGeom>
        </p:spPr>
      </p:pic>
      <p:sp>
        <p:nvSpPr>
          <p:cNvPr id="5" name="Gondolatbuborék: felhő 5">
            <a:extLst>
              <a:ext uri="{FF2B5EF4-FFF2-40B4-BE49-F238E27FC236}">
                <a16:creationId xmlns:a16="http://schemas.microsoft.com/office/drawing/2014/main" id="{1D61EF87-0719-46FE-AAE9-973EE030A5F6}"/>
              </a:ext>
            </a:extLst>
          </p:cNvPr>
          <p:cNvSpPr/>
          <p:nvPr/>
        </p:nvSpPr>
        <p:spPr>
          <a:xfrm>
            <a:off x="7758694" y="215853"/>
            <a:ext cx="2355273" cy="1191490"/>
          </a:xfrm>
          <a:prstGeom prst="cloudCallout">
            <a:avLst>
              <a:gd name="adj1" fmla="val 46869"/>
              <a:gd name="adj2" fmla="val 63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RTT emulation </a:t>
            </a:r>
            <a:r>
              <a:rPr lang="hu-HU" sz="1600" b="1" dirty="0"/>
              <a:t> </a:t>
            </a:r>
            <a:r>
              <a:rPr lang="en-US" sz="1600" b="1" dirty="0"/>
              <a:t>(of </a:t>
            </a:r>
            <a:r>
              <a:rPr lang="hu-HU" sz="1600" b="1" dirty="0" err="1"/>
              <a:t>ACKs</a:t>
            </a:r>
            <a:r>
              <a:rPr lang="en-US" sz="1600" b="1" dirty="0"/>
              <a:t>)</a:t>
            </a:r>
            <a:r>
              <a:rPr lang="hu-HU" sz="1600" b="1" dirty="0"/>
              <a:t>:</a:t>
            </a:r>
            <a:br>
              <a:rPr lang="hu-HU" sz="1600" b="1" dirty="0"/>
            </a:br>
            <a:r>
              <a:rPr lang="hu-HU" sz="1600" b="1" dirty="0"/>
              <a:t>10ms, 100ms</a:t>
            </a:r>
          </a:p>
        </p:txBody>
      </p:sp>
      <p:sp>
        <p:nvSpPr>
          <p:cNvPr id="6" name="Gondolatbuborék: felhő 8">
            <a:extLst>
              <a:ext uri="{FF2B5EF4-FFF2-40B4-BE49-F238E27FC236}">
                <a16:creationId xmlns:a16="http://schemas.microsoft.com/office/drawing/2014/main" id="{AC173876-565E-4432-9442-E64AF2E3FD13}"/>
              </a:ext>
            </a:extLst>
          </p:cNvPr>
          <p:cNvSpPr/>
          <p:nvPr/>
        </p:nvSpPr>
        <p:spPr>
          <a:xfrm>
            <a:off x="8944117" y="4486916"/>
            <a:ext cx="2355273" cy="1191490"/>
          </a:xfrm>
          <a:prstGeom prst="cloudCallout">
            <a:avLst>
              <a:gd name="adj1" fmla="val -59602"/>
              <a:gd name="adj2" fmla="val -98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/>
              <a:t>Bottleneck</a:t>
            </a:r>
            <a:r>
              <a:rPr lang="hu-HU" sz="1600" b="1" dirty="0"/>
              <a:t> </a:t>
            </a:r>
            <a:r>
              <a:rPr lang="hu-HU" sz="1600" b="1" dirty="0" err="1"/>
              <a:t>rate</a:t>
            </a:r>
            <a:r>
              <a:rPr lang="hu-HU" sz="1600" b="1" dirty="0"/>
              <a:t>:</a:t>
            </a:r>
            <a:br>
              <a:rPr lang="hu-HU" sz="1600" b="1" dirty="0"/>
            </a:br>
            <a:r>
              <a:rPr lang="hu-HU" sz="1600" b="1" dirty="0"/>
              <a:t>100Mbps-</a:t>
            </a:r>
            <a:r>
              <a:rPr lang="en-US" sz="1600" b="1" dirty="0"/>
              <a:t>1Gbps-5</a:t>
            </a:r>
            <a:r>
              <a:rPr lang="hu-HU" sz="1600" b="1" dirty="0" err="1"/>
              <a:t>Gpbs</a:t>
            </a:r>
            <a:endParaRPr lang="hu-HU" sz="1600" b="1" dirty="0"/>
          </a:p>
        </p:txBody>
      </p:sp>
      <p:sp>
        <p:nvSpPr>
          <p:cNvPr id="8" name="Gondolatbuborék: felhő 2">
            <a:extLst>
              <a:ext uri="{FF2B5EF4-FFF2-40B4-BE49-F238E27FC236}">
                <a16:creationId xmlns:a16="http://schemas.microsoft.com/office/drawing/2014/main" id="{8E68F98B-13EB-4069-97B6-A113E2592F1B}"/>
              </a:ext>
            </a:extLst>
          </p:cNvPr>
          <p:cNvSpPr/>
          <p:nvPr/>
        </p:nvSpPr>
        <p:spPr>
          <a:xfrm>
            <a:off x="0" y="1385456"/>
            <a:ext cx="2355273" cy="1191490"/>
          </a:xfrm>
          <a:prstGeom prst="cloudCallout">
            <a:avLst>
              <a:gd name="adj1" fmla="val 75105"/>
              <a:gd name="adj2" fmla="val -3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err="1"/>
              <a:t>CCs</a:t>
            </a:r>
            <a:r>
              <a:rPr lang="hu-HU" sz="1600" b="1" dirty="0"/>
              <a:t>:</a:t>
            </a:r>
            <a:br>
              <a:rPr lang="hu-HU" sz="1600" b="1" dirty="0"/>
            </a:br>
            <a:r>
              <a:rPr lang="hu-HU" sz="1600" b="1" dirty="0"/>
              <a:t>BBRv2, CUBIC</a:t>
            </a:r>
          </a:p>
          <a:p>
            <a:pPr algn="ctr"/>
            <a:r>
              <a:rPr lang="hu-HU" sz="1600" b="1" dirty="0"/>
              <a:t>#flows:</a:t>
            </a:r>
          </a:p>
          <a:p>
            <a:pPr algn="ctr"/>
            <a:r>
              <a:rPr lang="hu-HU" sz="1600" b="1" dirty="0"/>
              <a:t>2-100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ndolatbuborék: felhő 4">
                <a:extLst>
                  <a:ext uri="{FF2B5EF4-FFF2-40B4-BE49-F238E27FC236}">
                    <a16:creationId xmlns:a16="http://schemas.microsoft.com/office/drawing/2014/main" id="{182EFCBB-0172-4BEE-B85A-830ABF278379}"/>
                  </a:ext>
                </a:extLst>
              </p:cNvPr>
              <p:cNvSpPr/>
              <p:nvPr/>
            </p:nvSpPr>
            <p:spPr>
              <a:xfrm>
                <a:off x="6096000" y="4071400"/>
                <a:ext cx="2211283" cy="1011261"/>
              </a:xfrm>
              <a:prstGeom prst="cloudCallout">
                <a:avLst>
                  <a:gd name="adj1" fmla="val -41761"/>
                  <a:gd name="adj2" fmla="val -786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Buffer size: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𝑩𝑫𝑷</m:t>
                      </m:r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9" name="Gondolatbuborék: felhő 4">
                <a:extLst>
                  <a:ext uri="{FF2B5EF4-FFF2-40B4-BE49-F238E27FC236}">
                    <a16:creationId xmlns:a16="http://schemas.microsoft.com/office/drawing/2014/main" id="{182EFCBB-0172-4BEE-B85A-830ABF2783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71400"/>
                <a:ext cx="2211283" cy="1011261"/>
              </a:xfrm>
              <a:prstGeom prst="cloudCallout">
                <a:avLst>
                  <a:gd name="adj1" fmla="val -41761"/>
                  <a:gd name="adj2" fmla="val -7866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ndolatbuborék: felhő 4">
            <a:extLst>
              <a:ext uri="{FF2B5EF4-FFF2-40B4-BE49-F238E27FC236}">
                <a16:creationId xmlns:a16="http://schemas.microsoft.com/office/drawing/2014/main" id="{76126E53-D336-46FE-8421-9A7B1C09455E}"/>
              </a:ext>
            </a:extLst>
          </p:cNvPr>
          <p:cNvSpPr/>
          <p:nvPr/>
        </p:nvSpPr>
        <p:spPr>
          <a:xfrm>
            <a:off x="4390195" y="265540"/>
            <a:ext cx="2481509" cy="1011261"/>
          </a:xfrm>
          <a:prstGeom prst="cloudCallout">
            <a:avLst>
              <a:gd name="adj1" fmla="val 61016"/>
              <a:gd name="adj2" fmla="val 137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AQMs</a:t>
            </a:r>
          </a:p>
          <a:p>
            <a:pPr algn="ctr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Implemented in DPDK</a:t>
            </a:r>
          </a:p>
        </p:txBody>
      </p:sp>
    </p:spTree>
    <p:extLst>
      <p:ext uri="{BB962C8B-B14F-4D97-AF65-F5344CB8AC3E}">
        <p14:creationId xmlns:p14="http://schemas.microsoft.com/office/powerpoint/2010/main" val="30042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225D-AC02-4955-9A59-BDB7D07E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560487" cy="1081088"/>
          </a:xfrm>
        </p:spPr>
        <p:txBody>
          <a:bodyPr/>
          <a:lstStyle/>
          <a:p>
            <a:r>
              <a:rPr lang="en-US" dirty="0"/>
              <a:t>Per Packet Value based </a:t>
            </a:r>
            <a:br>
              <a:rPr lang="en-US" dirty="0"/>
            </a:br>
            <a:r>
              <a:rPr lang="en-US" dirty="0"/>
              <a:t>Core-Stateless Resource Sharing Control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4A265-63FD-4315-ACC8-022E958C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13" y="2293936"/>
            <a:ext cx="6948387" cy="43926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EA44-1FBF-42F8-9DEA-19188E798F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3092" y="1665642"/>
            <a:ext cx="11233150" cy="4392612"/>
          </a:xfrm>
        </p:spPr>
        <p:txBody>
          <a:bodyPr/>
          <a:lstStyle/>
          <a:p>
            <a:r>
              <a:rPr lang="en-US" dirty="0"/>
              <a:t>PPV is a Core-Stateless Resource Sharing framework, which </a:t>
            </a:r>
          </a:p>
          <a:p>
            <a:pPr lvl="1"/>
            <a:r>
              <a:rPr lang="en-US" sz="1800" dirty="0"/>
              <a:t>allows a wide variety of detailed and flexible policies; </a:t>
            </a:r>
          </a:p>
          <a:p>
            <a:pPr lvl="1"/>
            <a:r>
              <a:rPr lang="en-US" sz="1800" dirty="0"/>
              <a:t>enforces those policies for all traffic mixes; and </a:t>
            </a:r>
          </a:p>
          <a:p>
            <a:pPr lvl="1"/>
            <a:r>
              <a:rPr lang="en-US" sz="1800" dirty="0"/>
              <a:t>scales well with the number of flows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Packet Marking at the edge</a:t>
            </a:r>
          </a:p>
          <a:p>
            <a:pPr lvl="1"/>
            <a:r>
              <a:rPr lang="en-US" sz="1800" dirty="0"/>
              <a:t>traffic aggregates have to be identified</a:t>
            </a:r>
          </a:p>
          <a:p>
            <a:pPr lvl="1"/>
            <a:r>
              <a:rPr lang="en-US" sz="1800" dirty="0"/>
              <a:t>encodes policy into a value marked on each packet</a:t>
            </a:r>
          </a:p>
          <a:p>
            <a:pPr lvl="1"/>
            <a:r>
              <a:rPr lang="en-US" sz="1800" dirty="0"/>
              <a:t>packet header field needed</a:t>
            </a:r>
          </a:p>
          <a:p>
            <a:r>
              <a:rPr lang="en-US" dirty="0">
                <a:solidFill>
                  <a:srgbClr val="00B0F0"/>
                </a:solidFill>
              </a:rPr>
              <a:t>Resource Node – AQM</a:t>
            </a:r>
          </a:p>
          <a:p>
            <a:pPr lvl="1"/>
            <a:r>
              <a:rPr lang="en-US" sz="1800" dirty="0"/>
              <a:t>behavior based on packet marking only</a:t>
            </a:r>
          </a:p>
          <a:p>
            <a:pPr lvl="1"/>
            <a:r>
              <a:rPr lang="en-US" sz="1800" dirty="0"/>
              <a:t>no need for</a:t>
            </a:r>
          </a:p>
          <a:p>
            <a:pPr lvl="2"/>
            <a:r>
              <a:rPr lang="en-US" sz="1800" dirty="0"/>
              <a:t>policy information</a:t>
            </a:r>
          </a:p>
          <a:p>
            <a:pPr lvl="2"/>
            <a:r>
              <a:rPr lang="en-US" sz="1800" dirty="0"/>
              <a:t>flow identification</a:t>
            </a:r>
          </a:p>
          <a:p>
            <a:pPr lvl="2"/>
            <a:r>
              <a:rPr lang="en-US" sz="1800" dirty="0"/>
              <a:t>separate queues</a:t>
            </a:r>
          </a:p>
          <a:p>
            <a:pPr lvl="1"/>
            <a:r>
              <a:rPr lang="en-US" sz="1800" dirty="0"/>
              <a:t>very fast and simple implementations exist</a:t>
            </a:r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3AF261-B147-4948-890C-53265D377B7A}"/>
              </a:ext>
            </a:extLst>
          </p:cNvPr>
          <p:cNvSpPr/>
          <p:nvPr/>
        </p:nvSpPr>
        <p:spPr bwMode="auto">
          <a:xfrm>
            <a:off x="9118600" y="2382836"/>
            <a:ext cx="942975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9EB90466-FFE3-48BB-B2B9-D28D298385EE}"/>
              </a:ext>
            </a:extLst>
          </p:cNvPr>
          <p:cNvSpPr/>
          <p:nvPr/>
        </p:nvSpPr>
        <p:spPr>
          <a:xfrm>
            <a:off x="7199791" y="4181383"/>
            <a:ext cx="1269506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AQM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id="{199B45BC-4484-4B6C-8177-6E5A29DEC995}"/>
              </a:ext>
            </a:extLst>
          </p:cNvPr>
          <p:cNvSpPr/>
          <p:nvPr/>
        </p:nvSpPr>
        <p:spPr>
          <a:xfrm>
            <a:off x="72373" y="2953352"/>
            <a:ext cx="5769134" cy="1299052"/>
          </a:xfrm>
          <a:prstGeom prst="roundRect">
            <a:avLst>
              <a:gd name="adj" fmla="val 384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BC9B495E-E9B3-4BAD-832F-6B5DB7793F71}"/>
              </a:ext>
            </a:extLst>
          </p:cNvPr>
          <p:cNvSpPr/>
          <p:nvPr/>
        </p:nvSpPr>
        <p:spPr>
          <a:xfrm>
            <a:off x="263312" y="2053106"/>
            <a:ext cx="5387256" cy="90024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chemeClr val="bg1"/>
                </a:solidFill>
              </a:rPr>
              <a:t>Hard to deploy</a:t>
            </a:r>
          </a:p>
          <a:p>
            <a:r>
              <a:rPr lang="en-US" sz="2625" b="1" dirty="0">
                <a:solidFill>
                  <a:schemeClr val="bg1"/>
                </a:solidFill>
              </a:rPr>
              <a:t>Standardization / closed domain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6A44B-A637-45E3-8788-C97FBA9FD271}"/>
              </a:ext>
            </a:extLst>
          </p:cNvPr>
          <p:cNvSpPr/>
          <p:nvPr/>
        </p:nvSpPr>
        <p:spPr>
          <a:xfrm>
            <a:off x="2447288" y="5152650"/>
            <a:ext cx="7992852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Tutorial video @ ppv.elte.hu</a:t>
            </a:r>
          </a:p>
        </p:txBody>
      </p:sp>
    </p:spTree>
    <p:extLst>
      <p:ext uri="{BB962C8B-B14F-4D97-AF65-F5344CB8AC3E}">
        <p14:creationId xmlns:p14="http://schemas.microsoft.com/office/powerpoint/2010/main" val="2029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 animBg="1"/>
      <p:bldP spid="509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vs BBR2,</a:t>
            </a:r>
            <a:r>
              <a:rPr lang="en-US" dirty="0"/>
              <a:t> </a:t>
            </a:r>
            <a:r>
              <a:rPr lang="hu-HU" dirty="0"/>
              <a:t>1Gbps, 10ms RTT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3189-B4C5-418E-92C0-C413839C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6" y="1839848"/>
            <a:ext cx="10902308" cy="443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vs BBR2,</a:t>
            </a:r>
            <a:r>
              <a:rPr lang="en-US" dirty="0"/>
              <a:t> </a:t>
            </a:r>
            <a:r>
              <a:rPr lang="hu-HU" dirty="0"/>
              <a:t>1Gbps, 10ms RTT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3828C-0743-44B1-9342-5C5A34153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6" y="1839848"/>
            <a:ext cx="10902308" cy="44366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65C4447-C73A-42C4-A01B-CC7D9E6DB986}"/>
              </a:ext>
            </a:extLst>
          </p:cNvPr>
          <p:cNvSpPr/>
          <p:nvPr/>
        </p:nvSpPr>
        <p:spPr>
          <a:xfrm>
            <a:off x="532659" y="5024760"/>
            <a:ext cx="11212497" cy="550417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9F7A3-A88C-4E05-A7BA-8E1E4B8D755A}"/>
              </a:ext>
            </a:extLst>
          </p:cNvPr>
          <p:cNvSpPr/>
          <p:nvPr/>
        </p:nvSpPr>
        <p:spPr>
          <a:xfrm>
            <a:off x="1934767" y="4124514"/>
            <a:ext cx="7067190" cy="90024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chemeClr val="bg1"/>
                </a:solidFill>
              </a:rPr>
              <a:t>Buffer size is set as factor * RTT</a:t>
            </a:r>
          </a:p>
          <a:p>
            <a:r>
              <a:rPr lang="en-US" sz="2625" b="1" dirty="0">
                <a:solidFill>
                  <a:schemeClr val="bg1"/>
                </a:solidFill>
              </a:rPr>
              <a:t>e.g. “0.5” means 5 </a:t>
            </a:r>
            <a:r>
              <a:rPr lang="en-US" sz="2625" b="1" dirty="0" err="1">
                <a:solidFill>
                  <a:schemeClr val="bg1"/>
                </a:solidFill>
              </a:rPr>
              <a:t>ms</a:t>
            </a:r>
            <a:r>
              <a:rPr lang="en-US" sz="2625" b="1" dirty="0">
                <a:solidFill>
                  <a:schemeClr val="bg1"/>
                </a:solidFill>
              </a:rPr>
              <a:t> (0.5*10ms)in this case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C38688-59AE-4B34-857C-8390E0E13794}"/>
              </a:ext>
            </a:extLst>
          </p:cNvPr>
          <p:cNvSpPr/>
          <p:nvPr/>
        </p:nvSpPr>
        <p:spPr>
          <a:xfrm>
            <a:off x="1517109" y="6074958"/>
            <a:ext cx="6659225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N: Number of connections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Half is from a connection class (N=10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5 Cubic + 5 BBR)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A87A3C-87FB-4FC2-B024-26EA8D897176}"/>
              </a:ext>
            </a:extLst>
          </p:cNvPr>
          <p:cNvSpPr/>
          <p:nvPr/>
        </p:nvSpPr>
        <p:spPr>
          <a:xfrm>
            <a:off x="701052" y="1888989"/>
            <a:ext cx="692742" cy="3086630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53F7D-3893-4F94-A600-871FD7FBB2CF}"/>
              </a:ext>
            </a:extLst>
          </p:cNvPr>
          <p:cNvSpPr/>
          <p:nvPr/>
        </p:nvSpPr>
        <p:spPr>
          <a:xfrm>
            <a:off x="701052" y="927451"/>
            <a:ext cx="9092214" cy="95795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Relative goodput of a connection class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bg1"/>
                </a:solidFill>
              </a:rPr>
              <a:t>Connection class: same RTT, same CC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1875" b="1" dirty="0">
                <a:solidFill>
                  <a:schemeClr val="bg1"/>
                </a:solidFill>
              </a:rPr>
              <a:t>Average goodput (within the connection class) / “ideal per connection fair share”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8EB19F-D0DB-4E49-876A-E43BE4543F2F}"/>
              </a:ext>
            </a:extLst>
          </p:cNvPr>
          <p:cNvCxnSpPr/>
          <p:nvPr/>
        </p:nvCxnSpPr>
        <p:spPr bwMode="auto">
          <a:xfrm>
            <a:off x="1393794" y="3515557"/>
            <a:ext cx="10153360" cy="0"/>
          </a:xfrm>
          <a:prstGeom prst="lin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98309CF-9DB2-41DE-A2F6-8C915C77E4A2}"/>
              </a:ext>
            </a:extLst>
          </p:cNvPr>
          <p:cNvSpPr/>
          <p:nvPr/>
        </p:nvSpPr>
        <p:spPr>
          <a:xfrm>
            <a:off x="2948582" y="3325120"/>
            <a:ext cx="5138975" cy="38087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Relative goodput “1” is the ideal (fair sharing)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B0D478-4613-4988-9D24-02DA383C41FE}"/>
              </a:ext>
            </a:extLst>
          </p:cNvPr>
          <p:cNvCxnSpPr>
            <a:cxnSpLocks/>
          </p:cNvCxnSpPr>
          <p:nvPr/>
        </p:nvCxnSpPr>
        <p:spPr>
          <a:xfrm flipH="1" flipV="1">
            <a:off x="1633491" y="5753555"/>
            <a:ext cx="301276" cy="3214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357C258-C7B5-4CF5-A8C7-90AFA53978DB}"/>
              </a:ext>
            </a:extLst>
          </p:cNvPr>
          <p:cNvSpPr/>
          <p:nvPr/>
        </p:nvSpPr>
        <p:spPr>
          <a:xfrm>
            <a:off x="776956" y="5443282"/>
            <a:ext cx="3075953" cy="3214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66B9D3-8E24-4DCA-88B4-86A0F954F8B0}"/>
              </a:ext>
            </a:extLst>
          </p:cNvPr>
          <p:cNvSpPr/>
          <p:nvPr/>
        </p:nvSpPr>
        <p:spPr>
          <a:xfrm>
            <a:off x="9793266" y="2002451"/>
            <a:ext cx="1753888" cy="830543"/>
          </a:xfrm>
          <a:prstGeom prst="roundRect">
            <a:avLst>
              <a:gd name="adj" fmla="val 1854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AA574F-B489-4173-BEDD-DD3158FCE7B7}"/>
              </a:ext>
            </a:extLst>
          </p:cNvPr>
          <p:cNvSpPr/>
          <p:nvPr/>
        </p:nvSpPr>
        <p:spPr>
          <a:xfrm>
            <a:off x="9939747" y="1333037"/>
            <a:ext cx="2252253" cy="66941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Connection classes</a:t>
            </a:r>
          </a:p>
          <a:p>
            <a:r>
              <a:rPr lang="en-US" sz="1875" b="1" dirty="0">
                <a:solidFill>
                  <a:schemeClr val="bg1"/>
                </a:solidFill>
              </a:rPr>
              <a:t>CC - RTT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CF1364-296C-438D-8A81-66E8966A2E5C}"/>
              </a:ext>
            </a:extLst>
          </p:cNvPr>
          <p:cNvSpPr/>
          <p:nvPr/>
        </p:nvSpPr>
        <p:spPr>
          <a:xfrm>
            <a:off x="334657" y="5776455"/>
            <a:ext cx="11212497" cy="32140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106E9-5392-4BFC-BF68-29254D8D24AE}"/>
              </a:ext>
            </a:extLst>
          </p:cNvPr>
          <p:cNvSpPr/>
          <p:nvPr/>
        </p:nvSpPr>
        <p:spPr>
          <a:xfrm>
            <a:off x="9393902" y="6058839"/>
            <a:ext cx="2252253" cy="3808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Studied AQMs</a:t>
            </a:r>
          </a:p>
        </p:txBody>
      </p:sp>
    </p:spTree>
    <p:extLst>
      <p:ext uri="{BB962C8B-B14F-4D97-AF65-F5344CB8AC3E}">
        <p14:creationId xmlns:p14="http://schemas.microsoft.com/office/powerpoint/2010/main" val="8131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6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vs BBR2,</a:t>
            </a:r>
            <a:r>
              <a:rPr lang="en-US" dirty="0"/>
              <a:t> </a:t>
            </a:r>
            <a:r>
              <a:rPr lang="hu-HU" dirty="0"/>
              <a:t>1Gbps, 10ms RTT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3189-B4C5-418E-92C0-C413839C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6" y="1839848"/>
            <a:ext cx="10902308" cy="443665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743B7EE-829E-44BE-9165-9580F32A9499}"/>
              </a:ext>
            </a:extLst>
          </p:cNvPr>
          <p:cNvSpPr/>
          <p:nvPr/>
        </p:nvSpPr>
        <p:spPr>
          <a:xfrm rot="1220152">
            <a:off x="1348979" y="2309812"/>
            <a:ext cx="1282303" cy="7286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D725FF-6A70-4440-B162-FA2EB723924E}"/>
              </a:ext>
            </a:extLst>
          </p:cNvPr>
          <p:cNvSpPr/>
          <p:nvPr/>
        </p:nvSpPr>
        <p:spPr>
          <a:xfrm rot="20654640">
            <a:off x="1337168" y="4019549"/>
            <a:ext cx="1282303" cy="7286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E0747-9920-41EE-A485-D9A0714E7BB7}"/>
              </a:ext>
            </a:extLst>
          </p:cNvPr>
          <p:cNvSpPr/>
          <p:nvPr/>
        </p:nvSpPr>
        <p:spPr>
          <a:xfrm>
            <a:off x="480144" y="1021018"/>
            <a:ext cx="2184432" cy="90024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chemeClr val="bg1"/>
                </a:solidFill>
              </a:rPr>
              <a:t>Worse for </a:t>
            </a:r>
            <a:r>
              <a:rPr lang="hu-HU" sz="2625" b="1" dirty="0" err="1">
                <a:solidFill>
                  <a:schemeClr val="bg1"/>
                </a:solidFill>
              </a:rPr>
              <a:t>Small</a:t>
            </a:r>
            <a:r>
              <a:rPr lang="hu-HU" sz="2625" b="1" dirty="0">
                <a:solidFill>
                  <a:schemeClr val="bg1"/>
                </a:solidFill>
              </a:rPr>
              <a:t> buffers</a:t>
            </a:r>
            <a:endParaRPr lang="en-US" sz="2625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49716F-7EBF-4077-BE1D-B343060D990E}"/>
              </a:ext>
            </a:extLst>
          </p:cNvPr>
          <p:cNvSpPr/>
          <p:nvPr/>
        </p:nvSpPr>
        <p:spPr>
          <a:xfrm>
            <a:off x="1808447" y="2957799"/>
            <a:ext cx="2184432" cy="1182125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D5BD-9C27-4FA5-B06D-0D2217CCE9EB}"/>
              </a:ext>
            </a:extLst>
          </p:cNvPr>
          <p:cNvSpPr/>
          <p:nvPr/>
        </p:nvSpPr>
        <p:spPr>
          <a:xfrm>
            <a:off x="2842051" y="1029842"/>
            <a:ext cx="3253949" cy="496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hu-HU" sz="2625" b="1" dirty="0">
                <a:solidFill>
                  <a:schemeClr val="bg1"/>
                </a:solidFill>
              </a:rPr>
              <a:t>Reasonable fairness</a:t>
            </a:r>
            <a:endParaRPr lang="en-US" sz="2625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63FA08-9DD2-4764-BC0A-5DDBC85FB13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240434" y="1526132"/>
            <a:ext cx="1228592" cy="1431668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495F3-0621-443D-88D7-8ECD541A893F}"/>
              </a:ext>
            </a:extLst>
          </p:cNvPr>
          <p:cNvCxnSpPr>
            <a:cxnSpLocks/>
          </p:cNvCxnSpPr>
          <p:nvPr/>
        </p:nvCxnSpPr>
        <p:spPr>
          <a:xfrm flipH="1">
            <a:off x="1978319" y="1919164"/>
            <a:ext cx="364165" cy="34456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3238A6F-BACF-4190-AE7F-7ABB4AD0520F}"/>
              </a:ext>
            </a:extLst>
          </p:cNvPr>
          <p:cNvSpPr/>
          <p:nvPr/>
        </p:nvSpPr>
        <p:spPr>
          <a:xfrm>
            <a:off x="8792832" y="2850088"/>
            <a:ext cx="2754323" cy="13875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88757-48B4-4FFB-B581-8CE216D43CCC}"/>
              </a:ext>
            </a:extLst>
          </p:cNvPr>
          <p:cNvSpPr/>
          <p:nvPr/>
        </p:nvSpPr>
        <p:spPr>
          <a:xfrm>
            <a:off x="9181000" y="4034487"/>
            <a:ext cx="2530856" cy="90024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hu-HU" sz="2625" b="1" dirty="0">
                <a:solidFill>
                  <a:schemeClr val="bg1"/>
                </a:solidFill>
              </a:rPr>
              <a:t>Good </a:t>
            </a:r>
            <a:r>
              <a:rPr lang="hu-HU" sz="2625" b="1" dirty="0" err="1">
                <a:solidFill>
                  <a:schemeClr val="bg1"/>
                </a:solidFill>
              </a:rPr>
              <a:t>fairness</a:t>
            </a:r>
            <a:endParaRPr lang="en-US" sz="2625" b="1" dirty="0">
              <a:solidFill>
                <a:schemeClr val="bg1"/>
              </a:solidFill>
            </a:endParaRPr>
          </a:p>
          <a:p>
            <a:r>
              <a:rPr lang="en-US" sz="2625" b="1" dirty="0">
                <a:solidFill>
                  <a:schemeClr val="bg1"/>
                </a:solidFill>
              </a:rPr>
              <a:t>with PPV</a:t>
            </a:r>
          </a:p>
        </p:txBody>
      </p:sp>
    </p:spTree>
    <p:extLst>
      <p:ext uri="{BB962C8B-B14F-4D97-AF65-F5344CB8AC3E}">
        <p14:creationId xmlns:p14="http://schemas.microsoft.com/office/powerpoint/2010/main" val="21467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2878-51E7-48D8-A417-69D6892E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52" y="444733"/>
            <a:ext cx="9858375" cy="1242715"/>
          </a:xfrm>
        </p:spPr>
        <p:txBody>
          <a:bodyPr/>
          <a:lstStyle/>
          <a:p>
            <a:r>
              <a:rPr lang="hu-HU" dirty="0"/>
              <a:t>Cubic vs BBR2,</a:t>
            </a:r>
            <a:r>
              <a:rPr lang="en-US" dirty="0"/>
              <a:t> </a:t>
            </a:r>
            <a:r>
              <a:rPr lang="hu-HU" dirty="0"/>
              <a:t>1Gbps, 10ms RTT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03189-B4C5-418E-92C0-C413839C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6" y="1839848"/>
            <a:ext cx="10902308" cy="4436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2BC23D-A08B-4FBC-AA44-A7C60D575069}"/>
              </a:ext>
            </a:extLst>
          </p:cNvPr>
          <p:cNvSpPr/>
          <p:nvPr/>
        </p:nvSpPr>
        <p:spPr>
          <a:xfrm>
            <a:off x="3898817" y="1333505"/>
            <a:ext cx="2140979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Similar to</a:t>
            </a:r>
            <a:r>
              <a:rPr lang="hu-HU" sz="2000" b="1" dirty="0">
                <a:solidFill>
                  <a:schemeClr val="bg1"/>
                </a:solidFill>
              </a:rPr>
              <a:t> TailDrop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D00E85-9B7E-4E38-91FA-8F08006FE740}"/>
              </a:ext>
            </a:extLst>
          </p:cNvPr>
          <p:cNvSpPr/>
          <p:nvPr/>
        </p:nvSpPr>
        <p:spPr>
          <a:xfrm>
            <a:off x="3845382" y="1985432"/>
            <a:ext cx="2536369" cy="3086630"/>
          </a:xfrm>
          <a:prstGeom prst="roundRect">
            <a:avLst>
              <a:gd name="adj" fmla="val 384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6A5A59-7FA9-4F8B-8B23-D4840B7FA6F0}"/>
              </a:ext>
            </a:extLst>
          </p:cNvPr>
          <p:cNvSpPr/>
          <p:nvPr/>
        </p:nvSpPr>
        <p:spPr>
          <a:xfrm>
            <a:off x="6319887" y="1985432"/>
            <a:ext cx="1749851" cy="3086630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321770-36E2-4C94-8E60-231CED0686F5}"/>
              </a:ext>
            </a:extLst>
          </p:cNvPr>
          <p:cNvSpPr/>
          <p:nvPr/>
        </p:nvSpPr>
        <p:spPr>
          <a:xfrm>
            <a:off x="6152205" y="1328569"/>
            <a:ext cx="2698832" cy="66941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875" b="1" dirty="0">
                <a:solidFill>
                  <a:schemeClr val="bg1"/>
                </a:solidFill>
              </a:rPr>
              <a:t>Huge</a:t>
            </a:r>
            <a:r>
              <a:rPr lang="hu-HU" sz="1875" b="1" dirty="0">
                <a:solidFill>
                  <a:schemeClr val="bg1"/>
                </a:solidFill>
              </a:rPr>
              <a:t> degradation</a:t>
            </a:r>
            <a:br>
              <a:rPr lang="hu-HU" sz="1875" b="1" dirty="0">
                <a:solidFill>
                  <a:schemeClr val="bg1"/>
                </a:solidFill>
              </a:rPr>
            </a:br>
            <a:r>
              <a:rPr lang="en-US" sz="1875" b="1" dirty="0">
                <a:solidFill>
                  <a:schemeClr val="bg1"/>
                </a:solidFill>
              </a:rPr>
              <a:t>(</a:t>
            </a:r>
            <a:r>
              <a:rPr lang="hu-HU" sz="1875" b="1" dirty="0" err="1">
                <a:solidFill>
                  <a:schemeClr val="bg1"/>
                </a:solidFill>
              </a:rPr>
              <a:t>compared</a:t>
            </a:r>
            <a:r>
              <a:rPr lang="hu-HU" sz="1875" b="1" dirty="0">
                <a:solidFill>
                  <a:schemeClr val="bg1"/>
                </a:solidFill>
              </a:rPr>
              <a:t> to </a:t>
            </a:r>
            <a:r>
              <a:rPr lang="hu-HU" sz="1875" b="1" dirty="0" err="1">
                <a:solidFill>
                  <a:schemeClr val="bg1"/>
                </a:solidFill>
              </a:rPr>
              <a:t>TailDrop</a:t>
            </a:r>
            <a:r>
              <a:rPr lang="en-US" sz="1875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08BAB1-2D5A-4B7F-8147-CF6E1B780AFE}"/>
              </a:ext>
            </a:extLst>
          </p:cNvPr>
          <p:cNvSpPr/>
          <p:nvPr/>
        </p:nvSpPr>
        <p:spPr>
          <a:xfrm>
            <a:off x="8122444" y="2655659"/>
            <a:ext cx="795706" cy="1900091"/>
          </a:xfrm>
          <a:prstGeom prst="roundRect">
            <a:avLst>
              <a:gd name="adj" fmla="val 1854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08EDC4-CB68-429D-A2A7-379976FE3092}"/>
              </a:ext>
            </a:extLst>
          </p:cNvPr>
          <p:cNvSpPr/>
          <p:nvPr/>
        </p:nvSpPr>
        <p:spPr>
          <a:xfrm>
            <a:off x="8140328" y="1985432"/>
            <a:ext cx="1439188" cy="66941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hu-HU" sz="1875" b="1" dirty="0">
                <a:solidFill>
                  <a:schemeClr val="bg1"/>
                </a:solidFill>
              </a:rPr>
              <a:t>Like TailDrop</a:t>
            </a:r>
            <a:endParaRPr lang="en-US" sz="1875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AE2501-1609-44BD-B49F-24E8BA163553}"/>
              </a:ext>
            </a:extLst>
          </p:cNvPr>
          <p:cNvSpPr/>
          <p:nvPr/>
        </p:nvSpPr>
        <p:spPr>
          <a:xfrm>
            <a:off x="4754776" y="6180784"/>
            <a:ext cx="7025892" cy="49629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625" b="1" dirty="0">
                <a:solidFill>
                  <a:schemeClr val="bg1"/>
                </a:solidFill>
              </a:rPr>
              <a:t>Gray shadow: </a:t>
            </a:r>
            <a:r>
              <a:rPr lang="en-US" sz="2625" b="1" dirty="0" err="1">
                <a:solidFill>
                  <a:schemeClr val="bg1"/>
                </a:solidFill>
              </a:rPr>
              <a:t>TailDrop</a:t>
            </a:r>
            <a:r>
              <a:rPr lang="en-US" sz="2625" b="1" dirty="0">
                <a:solidFill>
                  <a:schemeClr val="bg1"/>
                </a:solidFill>
              </a:rPr>
              <a:t> (for reference) </a:t>
            </a:r>
          </a:p>
        </p:txBody>
      </p:sp>
    </p:spTree>
    <p:extLst>
      <p:ext uri="{BB962C8B-B14F-4D97-AF65-F5344CB8AC3E}">
        <p14:creationId xmlns:p14="http://schemas.microsoft.com/office/powerpoint/2010/main" val="204132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1919</TotalTime>
  <Words>1025</Words>
  <Application>Microsoft Office PowerPoint</Application>
  <PresentationFormat>Widescreen</PresentationFormat>
  <Paragraphs>208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Ericsson Hilda</vt:lpstr>
      <vt:lpstr>Ericsson Hilda Light</vt:lpstr>
      <vt:lpstr>Ericsson Technical Icons</vt:lpstr>
      <vt:lpstr>PresentationTemplate2017</vt:lpstr>
      <vt:lpstr>Who will Save the Internet from the  Congestion Control Revolution?</vt:lpstr>
      <vt:lpstr>Background</vt:lpstr>
      <vt:lpstr>Access-Aggregation Network</vt:lpstr>
      <vt:lpstr>Testbed</vt:lpstr>
      <vt:lpstr>Per Packet Value based  Core-Stateless Resource Sharing Control</vt:lpstr>
      <vt:lpstr>Cubic vs BBR2, 1Gbps, 10ms RTT</vt:lpstr>
      <vt:lpstr>Cubic vs BBR2, 1Gbps, 10ms RTT</vt:lpstr>
      <vt:lpstr>Cubic vs BBR2, 1Gbps, 10ms RTT</vt:lpstr>
      <vt:lpstr>Cubic vs BBR2, 1Gbps, 10ms RTT</vt:lpstr>
      <vt:lpstr>10ms vs. 100ms, Cubic, 1Gbps (Asymmetric number of connections)</vt:lpstr>
      <vt:lpstr>10ms vs 100ms BBR2, 1Gbps</vt:lpstr>
      <vt:lpstr>Cubic vs BBR2 + mixed RTT</vt:lpstr>
      <vt:lpstr>Cubic vs BBR2 mixed RTT (zoomed region 0-2)</vt:lpstr>
      <vt:lpstr>Experimental Analysis: Findings</vt:lpstr>
      <vt:lpstr>Experimental Analysis: Findings (2)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will Save the Internet from the Congestion Control Revolution?</dc:title>
  <dc:creator/>
  <cp:keywords/>
  <dc:description>Rev PA1</dc:description>
  <cp:lastModifiedBy>Szilveszter Nadas</cp:lastModifiedBy>
  <cp:revision>287</cp:revision>
  <cp:lastPrinted>2019-11-27T10:24:06Z</cp:lastPrinted>
  <dcterms:created xsi:type="dcterms:W3CDTF">2019-11-15T12:55:37Z</dcterms:created>
  <dcterms:modified xsi:type="dcterms:W3CDTF">2019-12-03T06:01:08Z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">
    <vt:lpwstr>1</vt:lpwstr>
  </property>
  <property fmtid="{D5CDD505-2E9C-101B-9397-08002B2CF9AE}" pid="3" name="Pages">
    <vt:bool>true</vt:bool>
  </property>
  <property fmtid="{D5CDD505-2E9C-101B-9397-08002B2CF9AE}" pid="4" name="SecurityClass">
    <vt:lpwstr>Ericsson Confidential</vt:lpwstr>
  </property>
  <property fmtid="{D5CDD505-2E9C-101B-9397-08002B2CF9AE}" pid="5" name="txtConfLabel">
    <vt:lpwstr>Ericsson Confidential</vt:lpwstr>
  </property>
  <property fmtid="{D5CDD505-2E9C-101B-9397-08002B2CF9AE}" pid="6" name="chkPrep">
    <vt:bool>false</vt:bool>
  </property>
  <property fmtid="{D5CDD505-2E9C-101B-9397-08002B2CF9AE}" pid="7" name="chkAppr">
    <vt:bool>false</vt:bool>
  </property>
  <property fmtid="{D5CDD505-2E9C-101B-9397-08002B2CF9AE}" pid="8" name="chkConf">
    <vt:bool>false</vt:bool>
  </property>
  <property fmtid="{D5CDD505-2E9C-101B-9397-08002B2CF9AE}" pid="9" name="chkDocNo">
    <vt:bool>false</vt:bool>
  </property>
  <property fmtid="{D5CDD505-2E9C-101B-9397-08002B2CF9AE}" pid="10" name="chkRev">
    <vt:bool>false</vt:bool>
  </property>
  <property fmtid="{D5CDD505-2E9C-101B-9397-08002B2CF9AE}" pid="11" name="DocumentType">
    <vt:lpwstr>Presentation2011</vt:lpwstr>
  </property>
  <property fmtid="{D5CDD505-2E9C-101B-9397-08002B2CF9AE}" pid="12" name="TemplateName">
    <vt:lpwstr>CXC 173 2731/1</vt:lpwstr>
  </property>
  <property fmtid="{D5CDD505-2E9C-101B-9397-08002B2CF9AE}" pid="13" name="TemplateVersion">
    <vt:lpwstr>R1A</vt:lpwstr>
  </property>
  <property fmtid="{D5CDD505-2E9C-101B-9397-08002B2CF9AE}" pid="14" name="DocumentType2">
    <vt:lpwstr>Presentation2011</vt:lpwstr>
  </property>
  <property fmtid="{D5CDD505-2E9C-101B-9397-08002B2CF9AE}" pid="15" name="TemplateName2">
    <vt:lpwstr>CXC 173 2731/1</vt:lpwstr>
  </property>
  <property fmtid="{D5CDD505-2E9C-101B-9397-08002B2CF9AE}" pid="16" name="TemplateVersion2">
    <vt:lpwstr>R1A</vt:lpwstr>
  </property>
  <property fmtid="{D5CDD505-2E9C-101B-9397-08002B2CF9AE}" pid="17" name="UsedFont">
    <vt:lpwstr>Ericsson Capital TT</vt:lpwstr>
  </property>
  <property fmtid="{D5CDD505-2E9C-101B-9397-08002B2CF9AE}" pid="18" name="PackageNo">
    <vt:lpwstr>LXA 119 603</vt:lpwstr>
  </property>
  <property fmtid="{D5CDD505-2E9C-101B-9397-08002B2CF9AE}" pid="19" name="PackageVersion">
    <vt:lpwstr>R6B</vt:lpwstr>
  </property>
  <property fmtid="{D5CDD505-2E9C-101B-9397-08002B2CF9AE}" pid="20" name="White">
    <vt:bool>true</vt:bool>
  </property>
  <property fmtid="{D5CDD505-2E9C-101B-9397-08002B2CF9AE}" pid="21" name="chkTaglines">
    <vt:bool>false</vt:bool>
  </property>
  <property fmtid="{D5CDD505-2E9C-101B-9397-08002B2CF9AE}" pid="22" name="chkMetaData">
    <vt:bool>false</vt:bool>
  </property>
  <property fmtid="{D5CDD505-2E9C-101B-9397-08002B2CF9AE}" pid="23" name="Prepared">
    <vt:lpwstr/>
  </property>
  <property fmtid="{D5CDD505-2E9C-101B-9397-08002B2CF9AE}" pid="24" name="ApprovedBy">
    <vt:lpwstr/>
  </property>
  <property fmtid="{D5CDD505-2E9C-101B-9397-08002B2CF9AE}" pid="25" name="DocNo">
    <vt:lpwstr/>
  </property>
  <property fmtid="{D5CDD505-2E9C-101B-9397-08002B2CF9AE}" pid="26" name="Checked">
    <vt:lpwstr/>
  </property>
  <property fmtid="{D5CDD505-2E9C-101B-9397-08002B2CF9AE}" pid="27" name="Revision">
    <vt:lpwstr>PA1</vt:lpwstr>
  </property>
  <property fmtid="{D5CDD505-2E9C-101B-9397-08002B2CF9AE}" pid="28" name="DocName">
    <vt:lpwstr/>
  </property>
  <property fmtid="{D5CDD505-2E9C-101B-9397-08002B2CF9AE}" pid="29" name="Title">
    <vt:lpwstr>Who will Save the Internet from the Congestion Control Revolution?</vt:lpwstr>
  </property>
  <property fmtid="{D5CDD505-2E9C-101B-9397-08002B2CF9AE}" pid="30" name="Date">
    <vt:lpwstr>2019-12-03</vt:lpwstr>
  </property>
  <property fmtid="{D5CDD505-2E9C-101B-9397-08002B2CF9AE}" pid="31" name="Reference">
    <vt:lpwstr/>
  </property>
  <property fmtid="{D5CDD505-2E9C-101B-9397-08002B2CF9AE}" pid="32" name="Keyword">
    <vt:lpwstr/>
  </property>
  <property fmtid="{D5CDD505-2E9C-101B-9397-08002B2CF9AE}" pid="33" name="BCategory">
    <vt:lpwstr/>
  </property>
  <property fmtid="{D5CDD505-2E9C-101B-9397-08002B2CF9AE}" pid="34" name="BSubject">
    <vt:lpwstr/>
  </property>
  <property fmtid="{D5CDD505-2E9C-101B-9397-08002B2CF9AE}" pid="35" name="DocType">
    <vt:lpwstr/>
  </property>
  <property fmtid="{D5CDD505-2E9C-101B-9397-08002B2CF9AE}" pid="36" name="ExtConf">
    <vt:lpwstr/>
  </property>
  <property fmtid="{D5CDD505-2E9C-101B-9397-08002B2CF9AE}" pid="37" name="optUseConfClass">
    <vt:bool>false</vt:bool>
  </property>
  <property fmtid="{D5CDD505-2E9C-101B-9397-08002B2CF9AE}" pid="38" name="optUseConfLabel">
    <vt:bool>false</vt:bool>
  </property>
  <property fmtid="{D5CDD505-2E9C-101B-9397-08002B2CF9AE}" pid="39" name="FooterType">
    <vt:lpwstr>PresTemp</vt:lpwstr>
  </property>
  <property fmtid="{D5CDD505-2E9C-101B-9397-08002B2CF9AE}" pid="40" name="optFooterCVLDocNo">
    <vt:bool>false</vt:bool>
  </property>
  <property fmtid="{D5CDD505-2E9C-101B-9397-08002B2CF9AE}" pid="41" name="optFooterCVLCopyright">
    <vt:bool>false</vt:bool>
  </property>
  <property fmtid="{D5CDD505-2E9C-101B-9397-08002B2CF9AE}" pid="42" name="optEnterText1">
    <vt:bool>false</vt:bool>
  </property>
  <property fmtid="{D5CDD505-2E9C-101B-9397-08002B2CF9AE}" pid="43" name="LeftFooterField">
    <vt:lpwstr/>
  </property>
  <property fmtid="{D5CDD505-2E9C-101B-9397-08002B2CF9AE}" pid="44" name="optFooterCVLConfLabel">
    <vt:bool>false</vt:bool>
  </property>
  <property fmtid="{D5CDD505-2E9C-101B-9397-08002B2CF9AE}" pid="45" name="optEnterText2">
    <vt:bool>false</vt:bool>
  </property>
  <property fmtid="{D5CDD505-2E9C-101B-9397-08002B2CF9AE}" pid="46" name="MiddleFooterField">
    <vt:lpwstr/>
  </property>
  <property fmtid="{D5CDD505-2E9C-101B-9397-08002B2CF9AE}" pid="47" name="optFooterCVLTitle">
    <vt:bool>false</vt:bool>
  </property>
  <property fmtid="{D5CDD505-2E9C-101B-9397-08002B2CF9AE}" pid="48" name="optFooterCVLPrep">
    <vt:bool>false</vt:bool>
  </property>
  <property fmtid="{D5CDD505-2E9C-101B-9397-08002B2CF9AE}" pid="49" name="optEnterText3">
    <vt:bool>false</vt:bool>
  </property>
  <property fmtid="{D5CDD505-2E9C-101B-9397-08002B2CF9AE}" pid="50" name="RightFooterField">
    <vt:lpwstr/>
  </property>
  <property fmtid="{D5CDD505-2E9C-101B-9397-08002B2CF9AE}" pid="51" name="optFooterCVLDate">
    <vt:bool>false</vt:bool>
  </property>
  <property fmtid="{D5CDD505-2E9C-101B-9397-08002B2CF9AE}" pid="52" name="optEnterText4">
    <vt:bool>false</vt:bool>
  </property>
  <property fmtid="{D5CDD505-2E9C-101B-9397-08002B2CF9AE}" pid="53" name="RightFooterField2">
    <vt:lpwstr>2019-12-03</vt:lpwstr>
  </property>
  <property fmtid="{D5CDD505-2E9C-101B-9397-08002B2CF9AE}" pid="54" name="TotalNumb">
    <vt:bool>false</vt:bool>
  </property>
  <property fmtid="{D5CDD505-2E9C-101B-9397-08002B2CF9AE}" pid="55" name="chkShowAll">
    <vt:bool>false</vt:bool>
  </property>
  <property fmtid="{D5CDD505-2E9C-101B-9397-08002B2CF9AE}" pid="56" name="chkDate">
    <vt:bool>true</vt:bool>
  </property>
  <property fmtid="{D5CDD505-2E9C-101B-9397-08002B2CF9AE}" pid="57" name="chkTitle">
    <vt:bool>true</vt:bool>
  </property>
  <property fmtid="{D5CDD505-2E9C-101B-9397-08002B2CF9AE}" pid="58" name="chkExtConf">
    <vt:bool>false</vt:bool>
  </property>
  <property fmtid="{D5CDD505-2E9C-101B-9397-08002B2CF9AE}" pid="59" name="chkOnlyTitle">
    <vt:bool>false</vt:bool>
  </property>
  <property fmtid="{D5CDD505-2E9C-101B-9397-08002B2CF9AE}" pid="60" name="UpdateProcess">
    <vt:lpwstr>End</vt:lpwstr>
  </property>
</Properties>
</file>